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50" r:id="rId1"/>
  </p:sldMasterIdLst>
  <p:notesMasterIdLst>
    <p:notesMasterId r:id="rId13"/>
  </p:notesMasterIdLst>
  <p:handoutMasterIdLst>
    <p:handoutMasterId r:id="rId14"/>
  </p:handoutMasterIdLst>
  <p:sldIdLst>
    <p:sldId id="256" r:id="rId2"/>
    <p:sldId id="481" r:id="rId3"/>
    <p:sldId id="489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90" r:id="rId12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537" userDrawn="1">
          <p15:clr>
            <a:srgbClr val="A4A3A4"/>
          </p15:clr>
        </p15:guide>
        <p15:guide id="3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45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  <p15:guide id="5" orient="horz" pos="3051">
          <p15:clr>
            <a:srgbClr val="A4A3A4"/>
          </p15:clr>
        </p15:guide>
        <p15:guide id="6" orient="horz" pos="3135">
          <p15:clr>
            <a:srgbClr val="A4A3A4"/>
          </p15:clr>
        </p15:guide>
        <p15:guide id="7" pos="2179">
          <p15:clr>
            <a:srgbClr val="A4A3A4"/>
          </p15:clr>
        </p15:guide>
        <p15:guide id="8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арановаЭВ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E1"/>
    <a:srgbClr val="F5FDCF"/>
    <a:srgbClr val="CDF3CD"/>
    <a:srgbClr val="FFEBAB"/>
    <a:srgbClr val="33CC33"/>
    <a:srgbClr val="0033CC"/>
    <a:srgbClr val="9999FF"/>
    <a:srgbClr val="292929"/>
    <a:srgbClr val="DDDDD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 autoAdjust="0"/>
    <p:restoredTop sz="92686" autoAdjust="0"/>
  </p:normalViewPr>
  <p:slideViewPr>
    <p:cSldViewPr snapToGrid="0">
      <p:cViewPr>
        <p:scale>
          <a:sx n="60" d="100"/>
          <a:sy n="60" d="100"/>
        </p:scale>
        <p:origin x="-2832" y="-1128"/>
      </p:cViewPr>
      <p:guideLst>
        <p:guide orient="horz" pos="2160"/>
        <p:guide pos="4537"/>
        <p:guide pos="3842"/>
      </p:guideLst>
    </p:cSldViewPr>
  </p:slideViewPr>
  <p:outlineViewPr>
    <p:cViewPr>
      <p:scale>
        <a:sx n="33" d="100"/>
        <a:sy n="33" d="100"/>
      </p:scale>
      <p:origin x="20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 snapToGrid="0">
      <p:cViewPr varScale="1">
        <p:scale>
          <a:sx n="60" d="100"/>
          <a:sy n="60" d="100"/>
        </p:scale>
        <p:origin x="-1146" y="-84"/>
      </p:cViewPr>
      <p:guideLst>
        <p:guide orient="horz" pos="3039"/>
        <p:guide orient="horz" pos="3122"/>
        <p:guide orient="horz" pos="3045"/>
        <p:guide orient="horz" pos="3128"/>
        <p:guide pos="2141"/>
        <p:guide pos="2123"/>
        <p:guide pos="216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52" y="3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7700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52" y="9427700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3AC6DF-2A79-4258-A95C-14D6AD832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1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52" y="3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3" y="4715482"/>
            <a:ext cx="5437510" cy="446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00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52" y="9427700"/>
            <a:ext cx="2945450" cy="49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7" tIns="46133" rIns="92267" bIns="4613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FF850-78FA-4D5A-A52A-77884718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48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B909-A12E-4202-B5B9-AA49A840739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19875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322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FF850-78FA-4D5A-A52A-778847184A3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7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FF850-78FA-4D5A-A52A-778847184A3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57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493" indent="0" algn="ctr">
              <a:buNone/>
              <a:defRPr/>
            </a:lvl2pPr>
            <a:lvl3pPr marL="1218987" indent="0" algn="ctr">
              <a:buNone/>
              <a:defRPr/>
            </a:lvl3pPr>
            <a:lvl4pPr marL="1828480" indent="0" algn="ctr">
              <a:buNone/>
              <a:defRPr/>
            </a:lvl4pPr>
            <a:lvl5pPr marL="2437973" indent="0" algn="ctr">
              <a:buNone/>
              <a:defRPr/>
            </a:lvl5pPr>
            <a:lvl6pPr marL="3047467" indent="0" algn="ctr">
              <a:buNone/>
              <a:defRPr/>
            </a:lvl6pPr>
            <a:lvl7pPr marL="3656960" indent="0" algn="ctr">
              <a:buNone/>
              <a:defRPr/>
            </a:lvl7pPr>
            <a:lvl8pPr marL="4266453" indent="0" algn="ctr">
              <a:buNone/>
              <a:defRPr/>
            </a:lvl8pPr>
            <a:lvl9pPr marL="487594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6356-BC7F-491C-A7FD-5161AD4157C0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0FAC-DFF5-4C37-8971-F1A2400B7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9DAC6-973D-4B70-A277-5350E0C697CB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A69C5-DC48-45D0-BF9B-9208117BA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2" y="274643"/>
            <a:ext cx="80263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7A14-8B80-4D85-9F1B-F3738AFA2920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E421-0DE1-44FF-A035-9D13A2B7E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7E92-A2BD-46BF-96E2-9865DA97DB3D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497B2-772D-4023-84D7-D473E838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/>
            </a:lvl1pPr>
            <a:lvl2pPr marL="609493" indent="0">
              <a:buNone/>
              <a:defRPr sz="2400"/>
            </a:lvl2pPr>
            <a:lvl3pPr marL="1218987" indent="0">
              <a:buNone/>
              <a:defRPr sz="2133"/>
            </a:lvl3pPr>
            <a:lvl4pPr marL="1828480" indent="0">
              <a:buNone/>
              <a:defRPr sz="1866"/>
            </a:lvl4pPr>
            <a:lvl5pPr marL="2437973" indent="0">
              <a:buNone/>
              <a:defRPr sz="1866"/>
            </a:lvl5pPr>
            <a:lvl6pPr marL="3047467" indent="0">
              <a:buNone/>
              <a:defRPr sz="1866"/>
            </a:lvl6pPr>
            <a:lvl7pPr marL="3656960" indent="0">
              <a:buNone/>
              <a:defRPr sz="1866"/>
            </a:lvl7pPr>
            <a:lvl8pPr marL="4266453" indent="0">
              <a:buNone/>
              <a:defRPr sz="1866"/>
            </a:lvl8pPr>
            <a:lvl9pPr marL="4875947" indent="0">
              <a:buNone/>
              <a:defRPr sz="186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B02E-0052-4643-BFCE-00CFA6793B4E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FC00-40E4-458D-AD05-801E70F20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5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199"/>
            </a:lvl2pPr>
            <a:lvl3pPr>
              <a:defRPr sz="2666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5B13-548D-4058-BBA8-2D4229E11649}" type="datetime1">
              <a:rPr lang="ru-RU" smtClean="0"/>
              <a:t>24.03.2020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6127-1D2B-4715-AF84-0F5BAC701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3" indent="0">
              <a:buNone/>
              <a:defRPr sz="2666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33" b="1"/>
            </a:lvl4pPr>
            <a:lvl5pPr marL="2437973" indent="0">
              <a:buNone/>
              <a:defRPr sz="2133" b="1"/>
            </a:lvl5pPr>
            <a:lvl6pPr marL="3047467" indent="0">
              <a:buNone/>
              <a:defRPr sz="2133" b="1"/>
            </a:lvl6pPr>
            <a:lvl7pPr marL="3656960" indent="0">
              <a:buNone/>
              <a:defRPr sz="2133" b="1"/>
            </a:lvl7pPr>
            <a:lvl8pPr marL="4266453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0B62-0C40-48B3-962F-F2ED41B5C1EA}" type="datetime1">
              <a:rPr lang="ru-RU" smtClean="0"/>
              <a:t>24.03.2020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40FB-3978-453C-9EA6-4B4D26F0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D094-DFBF-40A9-AE0B-506C0C4A78A5}" type="datetime1">
              <a:rPr lang="ru-RU" smtClean="0"/>
              <a:t>24.03.2020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682F-536C-4E12-9DD5-23251CA59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62B5-BF4C-4CAB-AB27-2DEAD8D0045A}" type="datetime1">
              <a:rPr lang="ru-RU" smtClean="0"/>
              <a:t>24.03.2020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22EF4-1242-4F83-8B32-EDCAE45C0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5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3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5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A855-CC82-423E-B963-E6D1BEE55B0D}" type="datetime1">
              <a:rPr lang="ru-RU" smtClean="0"/>
              <a:t>24.03.2020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9878-4BB2-48FB-B231-050E9C9DA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93" indent="0">
              <a:buNone/>
              <a:defRPr sz="3733"/>
            </a:lvl2pPr>
            <a:lvl3pPr marL="1218987" indent="0">
              <a:buNone/>
              <a:defRPr sz="3199"/>
            </a:lvl3pPr>
            <a:lvl4pPr marL="1828480" indent="0">
              <a:buNone/>
              <a:defRPr sz="2666"/>
            </a:lvl4pPr>
            <a:lvl5pPr marL="2437973" indent="0">
              <a:buNone/>
              <a:defRPr sz="2666"/>
            </a:lvl5pPr>
            <a:lvl6pPr marL="3047467" indent="0">
              <a:buNone/>
              <a:defRPr sz="2666"/>
            </a:lvl6pPr>
            <a:lvl7pPr marL="3656960" indent="0">
              <a:buNone/>
              <a:defRPr sz="2666"/>
            </a:lvl7pPr>
            <a:lvl8pPr marL="4266453" indent="0">
              <a:buNone/>
              <a:defRPr sz="2666"/>
            </a:lvl8pPr>
            <a:lvl9pPr marL="4875947" indent="0">
              <a:buNone/>
              <a:defRPr sz="2666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866"/>
            </a:lvl1pPr>
            <a:lvl2pPr marL="609493" indent="0">
              <a:buNone/>
              <a:defRPr sz="1600"/>
            </a:lvl2pPr>
            <a:lvl3pPr marL="1218987" indent="0">
              <a:buNone/>
              <a:defRPr sz="1333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4E1A-6EE5-42A0-93B4-5CC527A7383F}" type="datetime1">
              <a:rPr lang="ru-RU" smtClean="0"/>
              <a:t>24.03.2020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ABC3-BC3D-4BE2-9729-44701FC2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245225"/>
            <a:ext cx="28448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5E905A-AC31-47E6-99D5-24FD54C3E85A}" type="datetime1">
              <a:rPr lang="ru-RU" smtClean="0"/>
              <a:t>24.03.2020</a:t>
            </a:fld>
            <a:endParaRPr 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F82F95-DA4D-4799-A38A-F25AB182E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5pPr>
      <a:lvl6pPr marL="609493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6pPr>
      <a:lvl7pPr marL="1218987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7pPr>
      <a:lvl8pPr marL="1828480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8pPr>
      <a:lvl9pPr marL="2437973" algn="ctr" rtl="0" fontAlgn="base">
        <a:spcBef>
          <a:spcPct val="0"/>
        </a:spcBef>
        <a:spcAft>
          <a:spcPct val="0"/>
        </a:spcAft>
        <a:defRPr sz="5866">
          <a:solidFill>
            <a:schemeClr val="tx2"/>
          </a:solidFill>
          <a:latin typeface="Arial" pitchFamily="34" charset="0"/>
        </a:defRPr>
      </a:lvl9pPr>
    </p:titleStyle>
    <p:bodyStyle>
      <a:lvl1pPr marL="457120" indent="-457120" algn="l" rtl="0" eaLnBrk="0" fontAlgn="base" hangingPunct="0">
        <a:spcBef>
          <a:spcPct val="20000"/>
        </a:spcBef>
        <a:spcAft>
          <a:spcPct val="0"/>
        </a:spcAft>
        <a:buChar char="•"/>
        <a:defRPr sz="4266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733" indent="-304747" algn="l" rtl="0" eaLnBrk="0" fontAlgn="base" hangingPunct="0">
        <a:spcBef>
          <a:spcPct val="20000"/>
        </a:spcBef>
        <a:spcAft>
          <a:spcPct val="0"/>
        </a:spcAft>
        <a:buChar char="•"/>
        <a:defRPr sz="3199">
          <a:solidFill>
            <a:schemeClr val="tx1"/>
          </a:solidFill>
          <a:latin typeface="+mn-lt"/>
        </a:defRPr>
      </a:lvl3pPr>
      <a:lvl4pPr marL="2133227" indent="-304747" algn="l" rtl="0" eaLnBrk="0" fontAlgn="base" hangingPunct="0">
        <a:spcBef>
          <a:spcPct val="20000"/>
        </a:spcBef>
        <a:spcAft>
          <a:spcPct val="0"/>
        </a:spcAft>
        <a:buChar char="–"/>
        <a:defRPr sz="2666">
          <a:solidFill>
            <a:schemeClr val="tx1"/>
          </a:solidFill>
          <a:latin typeface="+mn-lt"/>
        </a:defRPr>
      </a:lvl4pPr>
      <a:lvl5pPr marL="2742720" indent="-304747" algn="l" rtl="0" eaLnBrk="0" fontAlgn="base" hangingPunct="0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5pPr>
      <a:lvl6pPr marL="3352213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6pPr>
      <a:lvl7pPr marL="3961707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7pPr>
      <a:lvl8pPr marL="4571200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8pPr>
      <a:lvl9pPr marL="5180693" indent="-304747" algn="l" rtl="0" fontAlgn="base">
        <a:spcBef>
          <a:spcPct val="20000"/>
        </a:spcBef>
        <a:spcAft>
          <a:spcPct val="0"/>
        </a:spcAft>
        <a:buChar char="»"/>
        <a:defRPr sz="2666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056348" y="349626"/>
            <a:ext cx="10638218" cy="6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  <a:endParaRPr lang="ru-RU" sz="20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ТВЕРСКОЙ ОБЛАСТИ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400" b="1" dirty="0">
              <a:solidFill>
                <a:srgbClr val="A88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13"/>
          <p:cNvSpPr>
            <a:spLocks noChangeArrowheads="1"/>
          </p:cNvSpPr>
          <p:nvPr/>
        </p:nvSpPr>
        <p:spPr bwMode="auto">
          <a:xfrm>
            <a:off x="1353972" y="5028922"/>
            <a:ext cx="9530656" cy="18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199" b="1" i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66"/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934607" y="1124608"/>
            <a:ext cx="10322787" cy="36078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ru-RU" sz="3600" b="1" dirty="0" smtClean="0">
              <a:latin typeface="Times New Roman" pitchFamily="18" charset="0"/>
              <a:ea typeface="Times New Roman Bold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3600" b="1" dirty="0">
              <a:latin typeface="Times New Roman" pitchFamily="18" charset="0"/>
              <a:ea typeface="Times New Roman Bold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71165" y="6102776"/>
            <a:ext cx="88962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Тверь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марта </a:t>
            </a:r>
            <a:r>
              <a:rPr lang="ru-RU" sz="16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года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-1042569"/>
            <a:ext cx="246243" cy="41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899" tIns="60949" rIns="121899" bIns="6094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866"/>
          </a:p>
        </p:txBody>
      </p:sp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90725" y="2091065"/>
            <a:ext cx="9353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ДЕЯТЕЛЬНОСТЬ ПРОФЕССИОНАЛЬНОЙ ОБРАЗОВАТЕЛЬНОЙ ОРГАНИЗАЦИИ </a:t>
            </a:r>
          </a:p>
          <a:p>
            <a:pPr algn="ctr"/>
            <a:r>
              <a:rPr lang="ru-RU" sz="2800" b="1" dirty="0" smtClean="0"/>
              <a:t>ПО ПОДГОТОВКЕ К ПЕРЕХОДУ НА ДИСТАНЦИОННОЕ ОБУЧЕНИЕ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10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pic>
        <p:nvPicPr>
          <p:cNvPr id="1026" name="Picture 2" descr="C:\Users\PotapovaOA\Desktop\90241299_850400212100855_260128553739852185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43" y="845448"/>
            <a:ext cx="10641724" cy="54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896" y="307100"/>
            <a:ext cx="969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ГОРЯЧАЯ ЛИНИЯ</a:t>
            </a:r>
            <a:endParaRPr lang="ru-RU" sz="2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11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85896" y="307100"/>
            <a:ext cx="969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ДЕЯТЕЛЬНОСТИ СПО</a:t>
            </a:r>
            <a:endParaRPr lang="ru-RU" sz="24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4" t="7473" r="25604" b="4368"/>
          <a:stretch/>
        </p:blipFill>
        <p:spPr bwMode="auto">
          <a:xfrm>
            <a:off x="1056347" y="958565"/>
            <a:ext cx="5670844" cy="560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5" t="22376" r="30776" b="36067"/>
          <a:stretch/>
        </p:blipFill>
        <p:spPr bwMode="auto">
          <a:xfrm>
            <a:off x="7687005" y="863969"/>
            <a:ext cx="3415600" cy="2748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" t="21896" r="18936" b="16666"/>
          <a:stretch/>
        </p:blipFill>
        <p:spPr bwMode="auto">
          <a:xfrm>
            <a:off x="6869085" y="3845102"/>
            <a:ext cx="5049650" cy="296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400" b="1" kern="1200" dirty="0" smtClean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НОРМАТИВНАЯ ДОКУМЕНТАЦИЯ </a:t>
            </a:r>
            <a:endParaRPr lang="ru-RU" sz="2400" b="1" kern="1200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2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56346" y="4757847"/>
            <a:ext cx="109254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✓ </a:t>
            </a:r>
            <a:r>
              <a:rPr lang="ru-RU" sz="2000" b="1" dirty="0"/>
              <a:t>Методические </a:t>
            </a:r>
            <a:r>
              <a:rPr lang="ru-RU" sz="2000" b="1" dirty="0" smtClean="0"/>
              <a:t>рекомендации по </a:t>
            </a:r>
            <a:r>
              <a:rPr lang="ru-RU" sz="2000" b="1" dirty="0"/>
              <a:t>реализации образовательных программ </a:t>
            </a:r>
            <a:r>
              <a:rPr lang="ru-RU" sz="2000" dirty="0" smtClean="0"/>
              <a:t>начального </a:t>
            </a:r>
            <a:r>
              <a:rPr lang="ru-RU" sz="2000" dirty="0"/>
              <a:t>общего</a:t>
            </a:r>
            <a:r>
              <a:rPr lang="ru-RU" sz="2000" dirty="0" smtClean="0"/>
              <a:t>, основного </a:t>
            </a:r>
            <a:r>
              <a:rPr lang="ru-RU" sz="2000" dirty="0"/>
              <a:t>общего, среднего общего образования, образовательных </a:t>
            </a:r>
            <a:r>
              <a:rPr lang="ru-RU" sz="2000" dirty="0" smtClean="0"/>
              <a:t>программ </a:t>
            </a:r>
            <a:r>
              <a:rPr lang="ru-RU" sz="2000" b="1" dirty="0" smtClean="0"/>
              <a:t>среднего </a:t>
            </a:r>
            <a:r>
              <a:rPr lang="ru-RU" sz="2000" b="1" dirty="0"/>
              <a:t>профессионального образования </a:t>
            </a:r>
            <a:r>
              <a:rPr lang="ru-RU" sz="2000" dirty="0"/>
              <a:t>и </a:t>
            </a:r>
            <a:r>
              <a:rPr lang="ru-RU" sz="2000" dirty="0" smtClean="0"/>
              <a:t>дополнительных общеобразовательных </a:t>
            </a:r>
            <a:r>
              <a:rPr lang="ru-RU" sz="2000" dirty="0"/>
              <a:t>программ с применением электронного </a:t>
            </a:r>
            <a:r>
              <a:rPr lang="ru-RU" sz="2000" dirty="0" smtClean="0"/>
              <a:t>обучения и </a:t>
            </a:r>
            <a:r>
              <a:rPr lang="ru-RU" sz="2000" dirty="0"/>
              <a:t>дистанционных образовательных технологий</a:t>
            </a:r>
            <a:r>
              <a:rPr lang="ru-RU" sz="2000" dirty="0" smtClean="0"/>
              <a:t> </a:t>
            </a:r>
            <a:r>
              <a:rPr lang="ru-RU" sz="2000" b="1" dirty="0"/>
              <a:t>Министерства просвещения Российской </a:t>
            </a:r>
            <a:r>
              <a:rPr lang="ru-RU" sz="2000" b="1" dirty="0" smtClean="0"/>
              <a:t>федерации</a:t>
            </a:r>
            <a:endParaRPr lang="ru-RU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2" t="9463" r="38161" b="33985"/>
          <a:stretch/>
        </p:blipFill>
        <p:spPr bwMode="auto">
          <a:xfrm>
            <a:off x="1180113" y="982990"/>
            <a:ext cx="2104697" cy="290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15710" y="1217991"/>
            <a:ext cx="826113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✓ </a:t>
            </a:r>
            <a:r>
              <a:rPr lang="ru-RU" sz="2400" dirty="0" smtClean="0"/>
              <a:t>Приказ Министерства просвещения Российской Федерации от 17.03.2020 № 104 </a:t>
            </a:r>
            <a:r>
              <a:rPr lang="ru-RU" sz="2000" dirty="0" smtClean="0"/>
              <a:t>«</a:t>
            </a:r>
            <a:r>
              <a:rPr lang="ru-RU" sz="2000" dirty="0"/>
              <a:t>Об организации образовательной деятельности в организациях, реализующих образовательные программы начального общего, основного общего и среднего общего образования, образовательные программы среднего профессионального образования, соответствующего дополнительного профессионального образования и дополнительные общеобразовательные программы, в условиях распространения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</a:t>
            </a:r>
            <a:r>
              <a:rPr lang="ru-RU" sz="2000" dirty="0"/>
              <a:t>инфекции на территории Российской Федерации</a:t>
            </a:r>
            <a:r>
              <a:rPr lang="ru-RU" sz="2000" dirty="0" smtClean="0"/>
              <a:t>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45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800" b="1" kern="1200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ПРОБЛЕМЫ ПЕРЕХОДА НА ДИСТАНЦИОННОЕ ОБУЧЕНИЕ</a:t>
            </a: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3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52525" y="1038106"/>
            <a:ext cx="10687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✓ </a:t>
            </a:r>
            <a:r>
              <a:rPr lang="ru-RU" sz="2800" dirty="0" smtClean="0"/>
              <a:t>работа </a:t>
            </a:r>
            <a:r>
              <a:rPr lang="ru-RU" sz="2800" dirty="0"/>
              <a:t>в новых условиях для руководителей, преподавателей и </a:t>
            </a:r>
            <a:r>
              <a:rPr lang="ru-RU" sz="2800" dirty="0" smtClean="0"/>
              <a:t>студентов</a:t>
            </a:r>
          </a:p>
          <a:p>
            <a:r>
              <a:rPr lang="ru-RU" sz="2800" dirty="0" smtClean="0"/>
              <a:t>✓ </a:t>
            </a:r>
            <a:r>
              <a:rPr lang="ru-RU" sz="2800" dirty="0"/>
              <a:t>практико-ориентированный характер профессионального </a:t>
            </a:r>
            <a:r>
              <a:rPr lang="ru-RU" sz="2800" dirty="0" smtClean="0"/>
              <a:t>обучения</a:t>
            </a:r>
            <a:endParaRPr lang="ru-RU" sz="2800" dirty="0"/>
          </a:p>
          <a:p>
            <a:r>
              <a:rPr lang="ru-RU" sz="2800" dirty="0" smtClean="0"/>
              <a:t>✓ </a:t>
            </a:r>
            <a:r>
              <a:rPr lang="ru-RU" sz="2800" dirty="0"/>
              <a:t>проблемы организационного </a:t>
            </a:r>
            <a:r>
              <a:rPr lang="ru-RU" sz="2800" dirty="0" smtClean="0"/>
              <a:t>характера</a:t>
            </a:r>
          </a:p>
          <a:p>
            <a:r>
              <a:rPr lang="ru-RU" sz="2800" dirty="0" smtClean="0"/>
              <a:t>✓ </a:t>
            </a:r>
            <a:r>
              <a:rPr lang="ru-RU" sz="2800" dirty="0"/>
              <a:t>обеспечение техническими </a:t>
            </a:r>
            <a:r>
              <a:rPr lang="ru-RU" sz="2800" dirty="0" smtClean="0"/>
              <a:t>ресурсами</a:t>
            </a:r>
          </a:p>
          <a:p>
            <a:r>
              <a:rPr lang="ru-RU" sz="2800" dirty="0" smtClean="0"/>
              <a:t>✓ </a:t>
            </a:r>
            <a:r>
              <a:rPr lang="ru-RU" sz="2800" dirty="0"/>
              <a:t>отсутствие опыта у педагогов по организации дистанционных </a:t>
            </a:r>
            <a:r>
              <a:rPr lang="ru-RU" sz="2800" dirty="0" smtClean="0"/>
              <a:t>занятий</a:t>
            </a:r>
            <a:endParaRPr lang="ru-RU" sz="2800" dirty="0"/>
          </a:p>
          <a:p>
            <a:r>
              <a:rPr lang="ru-RU" sz="2800" dirty="0" smtClean="0"/>
              <a:t>✓ </a:t>
            </a:r>
            <a:r>
              <a:rPr lang="ru-RU" sz="2800" dirty="0"/>
              <a:t>отсутствие практики и опыта дистанционного обучения у студентов и </a:t>
            </a:r>
            <a:r>
              <a:rPr lang="ru-RU" sz="2800" dirty="0" smtClean="0"/>
              <a:t>родителей</a:t>
            </a:r>
            <a:endParaRPr lang="ru-RU" sz="2800" dirty="0"/>
          </a:p>
          <a:p>
            <a:r>
              <a:rPr lang="ru-RU" sz="2800" dirty="0" smtClean="0"/>
              <a:t>✓ </a:t>
            </a:r>
            <a:r>
              <a:rPr lang="ru-RU" sz="2800" dirty="0"/>
              <a:t>и </a:t>
            </a:r>
            <a:r>
              <a:rPr lang="ru-RU" sz="2800" dirty="0" err="1"/>
              <a:t>др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21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800" b="1" kern="1200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РУКОВОДИТЕЛЯМ</a:t>
            </a: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4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71574" y="1275547"/>
            <a:ext cx="106584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✓ </a:t>
            </a:r>
            <a:r>
              <a:rPr lang="ru-RU" sz="2800" dirty="0" smtClean="0"/>
              <a:t>Разработать </a:t>
            </a:r>
            <a:r>
              <a:rPr lang="ru-RU" sz="2800" dirty="0"/>
              <a:t>локальные акты об организации </a:t>
            </a:r>
            <a:r>
              <a:rPr lang="ru-RU" sz="2800" dirty="0" smtClean="0"/>
              <a:t>дистанционного </a:t>
            </a:r>
            <a:r>
              <a:rPr lang="ru-RU" sz="2800" dirty="0"/>
              <a:t>обучения </a:t>
            </a:r>
            <a:endParaRPr lang="ru-RU" sz="2800" dirty="0" smtClean="0"/>
          </a:p>
          <a:p>
            <a:r>
              <a:rPr lang="ru-RU" sz="2800" dirty="0"/>
              <a:t>✓ </a:t>
            </a:r>
            <a:r>
              <a:rPr lang="ru-RU" sz="2800" dirty="0" smtClean="0"/>
              <a:t>Провести </a:t>
            </a:r>
            <a:r>
              <a:rPr lang="ru-RU" sz="2800" dirty="0"/>
              <a:t>внеочередной педагогический совет </a:t>
            </a:r>
          </a:p>
          <a:p>
            <a:r>
              <a:rPr lang="ru-RU" sz="2800" dirty="0"/>
              <a:t>✓ </a:t>
            </a:r>
            <a:r>
              <a:rPr lang="ru-RU" sz="2800" dirty="0" smtClean="0"/>
              <a:t>Определить </a:t>
            </a:r>
            <a:r>
              <a:rPr lang="ru-RU" sz="2800" dirty="0"/>
              <a:t>перечень дисциплин и курсов, которые могут быть реализованы в дистанционном режиме </a:t>
            </a:r>
            <a:endParaRPr lang="ru-RU" sz="2800" dirty="0" smtClean="0"/>
          </a:p>
          <a:p>
            <a:r>
              <a:rPr lang="ru-RU" sz="2800" dirty="0"/>
              <a:t>✓ </a:t>
            </a:r>
            <a:r>
              <a:rPr lang="ru-RU" sz="2800" dirty="0" smtClean="0"/>
              <a:t>Обеспечить </a:t>
            </a:r>
            <a:r>
              <a:rPr lang="ru-RU" sz="2800" dirty="0"/>
              <a:t>внесение необходимых изменений в календарный график учебного процесса, учебный план, расписание с учетом возможностей обучения в </a:t>
            </a:r>
            <a:r>
              <a:rPr lang="ru-RU" sz="2800" dirty="0" err="1"/>
              <a:t>дистанте</a:t>
            </a:r>
            <a:endParaRPr lang="ru-RU" sz="2800" dirty="0"/>
          </a:p>
          <a:p>
            <a:r>
              <a:rPr lang="ru-RU" sz="2800" dirty="0"/>
              <a:t>✓ </a:t>
            </a:r>
            <a:r>
              <a:rPr lang="ru-RU" sz="2800" dirty="0" smtClean="0"/>
              <a:t>Организовать </a:t>
            </a:r>
            <a:r>
              <a:rPr lang="ru-RU" sz="2800" dirty="0"/>
              <a:t>«горячую линию</a:t>
            </a:r>
            <a:r>
              <a:rPr lang="ru-RU" sz="2800" dirty="0" smtClean="0"/>
              <a:t>»</a:t>
            </a:r>
            <a:endParaRPr lang="ru-RU" sz="2800" dirty="0"/>
          </a:p>
          <a:p>
            <a:r>
              <a:rPr lang="ru-RU" sz="2800" dirty="0"/>
              <a:t>✓ </a:t>
            </a:r>
            <a:r>
              <a:rPr lang="ru-RU" sz="2800" dirty="0" smtClean="0"/>
              <a:t>Обеспечить </a:t>
            </a:r>
            <a:r>
              <a:rPr lang="ru-RU" sz="2800" dirty="0"/>
              <a:t>оперативное отражение информации на официальном сайте образовательной организации и др.</a:t>
            </a:r>
          </a:p>
        </p:txBody>
      </p:sp>
    </p:spTree>
    <p:extLst>
      <p:ext uri="{BB962C8B-B14F-4D97-AF65-F5344CB8AC3E}">
        <p14:creationId xmlns:p14="http://schemas.microsoft.com/office/powerpoint/2010/main" val="4903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800" b="1" kern="1200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ПЕДАГОГАМ</a:t>
            </a: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5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71574" y="1275547"/>
            <a:ext cx="106584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✓Дать предложения по своему предмету заместителю директора с учетом возможности дистанционного преподавания предмета </a:t>
            </a:r>
            <a:endParaRPr lang="ru-RU" sz="2800" dirty="0" smtClean="0"/>
          </a:p>
          <a:p>
            <a:r>
              <a:rPr lang="ru-RU" sz="2800" dirty="0"/>
              <a:t>✓ </a:t>
            </a:r>
            <a:r>
              <a:rPr lang="ru-RU" sz="2800" dirty="0" smtClean="0"/>
              <a:t>Сформировать </a:t>
            </a:r>
            <a:r>
              <a:rPr lang="ru-RU" sz="2800" dirty="0"/>
              <a:t>перечень используемых цифровых ресурсов для проведения занятий по своему предмету в дистанционном режиме </a:t>
            </a:r>
            <a:endParaRPr lang="ru-RU" sz="2800" dirty="0" smtClean="0"/>
          </a:p>
          <a:p>
            <a:r>
              <a:rPr lang="ru-RU" sz="2800" dirty="0"/>
              <a:t>✓</a:t>
            </a:r>
            <a:r>
              <a:rPr lang="ru-RU" sz="2800" dirty="0" smtClean="0"/>
              <a:t> </a:t>
            </a:r>
            <a:r>
              <a:rPr lang="ru-RU" sz="2800" dirty="0"/>
              <a:t>Организовать согласно установленному расписанию 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6053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800" b="1" kern="1200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РОДИТЕЛЯМ</a:t>
            </a: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6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71574" y="1275547"/>
            <a:ext cx="106584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✓ </a:t>
            </a:r>
            <a:r>
              <a:rPr lang="ru-RU" sz="2800" dirty="0" smtClean="0"/>
              <a:t>Обеспечить обучающегося </a:t>
            </a:r>
            <a:r>
              <a:rPr lang="ru-RU" sz="2800" dirty="0"/>
              <a:t>необходимыми техническими средствами (собственными или ПОО) </a:t>
            </a:r>
            <a:r>
              <a:rPr lang="ru-RU" sz="2800" dirty="0" smtClean="0"/>
              <a:t>для </a:t>
            </a:r>
            <a:r>
              <a:rPr lang="ru-RU" sz="2800" dirty="0"/>
              <a:t>дистанционного обучения </a:t>
            </a:r>
            <a:endParaRPr lang="ru-RU" sz="2800" dirty="0" smtClean="0"/>
          </a:p>
          <a:p>
            <a:r>
              <a:rPr lang="ru-RU" sz="2800" dirty="0" smtClean="0"/>
              <a:t>✓ </a:t>
            </a:r>
            <a:r>
              <a:rPr lang="ru-RU" sz="2800" dirty="0"/>
              <a:t>Организовать дома удобное рабочее место для студента </a:t>
            </a:r>
            <a:endParaRPr lang="ru-RU" sz="2800" dirty="0" smtClean="0"/>
          </a:p>
          <a:p>
            <a:r>
              <a:rPr lang="ru-RU" sz="2800" dirty="0"/>
              <a:t>✓</a:t>
            </a:r>
            <a:r>
              <a:rPr lang="ru-RU" sz="2800" dirty="0" smtClean="0"/>
              <a:t> Ознакомиться </a:t>
            </a:r>
            <a:r>
              <a:rPr lang="ru-RU" sz="2800" dirty="0"/>
              <a:t>с расписанием занятий </a:t>
            </a:r>
            <a:endParaRPr lang="ru-RU" sz="2800" dirty="0" smtClean="0"/>
          </a:p>
          <a:p>
            <a:r>
              <a:rPr lang="ru-RU" sz="2800" dirty="0"/>
              <a:t>✓</a:t>
            </a:r>
            <a:r>
              <a:rPr lang="ru-RU" sz="2800" dirty="0" smtClean="0"/>
              <a:t> </a:t>
            </a:r>
            <a:r>
              <a:rPr lang="ru-RU" sz="2800" dirty="0"/>
              <a:t>Провести разъяснительную беседу и </a:t>
            </a:r>
            <a:r>
              <a:rPr lang="ru-RU" sz="2800" dirty="0" err="1"/>
              <a:t>др</a:t>
            </a:r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03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800" b="1" kern="1200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СТУДЕНТАМ</a:t>
            </a: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7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71574" y="1275547"/>
            <a:ext cx="106584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✓Ознакомиться с расписанием занятий на указанный период на сайте образовательной организации </a:t>
            </a:r>
            <a:endParaRPr lang="ru-RU" sz="2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sz="2800" dirty="0" smtClean="0"/>
              <a:t>✓ </a:t>
            </a:r>
            <a:r>
              <a:rPr lang="ru-RU" sz="2800" dirty="0"/>
              <a:t>Не пропускать занятия в дистанционном </a:t>
            </a:r>
            <a:r>
              <a:rPr lang="ru-RU" sz="2800" dirty="0" smtClean="0"/>
              <a:t>режиме </a:t>
            </a:r>
          </a:p>
          <a:p>
            <a:endParaRPr lang="ru-RU" sz="800" dirty="0" smtClean="0"/>
          </a:p>
          <a:p>
            <a:r>
              <a:rPr lang="ru-RU" sz="2800" dirty="0" smtClean="0"/>
              <a:t>✓ </a:t>
            </a:r>
            <a:r>
              <a:rPr lang="ru-RU" sz="2800" dirty="0"/>
              <a:t>Получить подробную информацию у куратора своей </a:t>
            </a:r>
            <a:r>
              <a:rPr lang="ru-RU" sz="2800" dirty="0" smtClean="0"/>
              <a:t>группы</a:t>
            </a:r>
          </a:p>
          <a:p>
            <a:endParaRPr lang="ru-RU" sz="800" dirty="0" smtClean="0"/>
          </a:p>
          <a:p>
            <a:r>
              <a:rPr lang="ru-RU" sz="2800" dirty="0" smtClean="0"/>
              <a:t>✓ </a:t>
            </a:r>
            <a:r>
              <a:rPr lang="ru-RU" sz="2800" dirty="0"/>
              <a:t>Воспользоваться моментом и расширить кругозор, изучая дополнительные темы по своей специальности и др.</a:t>
            </a:r>
          </a:p>
        </p:txBody>
      </p:sp>
    </p:spTree>
    <p:extLst>
      <p:ext uri="{BB962C8B-B14F-4D97-AF65-F5344CB8AC3E}">
        <p14:creationId xmlns:p14="http://schemas.microsoft.com/office/powerpoint/2010/main" val="36105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800" b="1" kern="1200" dirty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САЙТ ОБРАЗОВАТЕЛЬНОЙ ОРГАНИЗАЦИИ</a:t>
            </a: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8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3500" y="1517303"/>
            <a:ext cx="1036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✓</a:t>
            </a:r>
            <a:r>
              <a:rPr lang="ru-RU" sz="2800" dirty="0"/>
              <a:t>Приказ образовательной организации о введении дистанционного обучения </a:t>
            </a:r>
            <a:endParaRPr lang="ru-RU" sz="2800" dirty="0" smtClean="0"/>
          </a:p>
          <a:p>
            <a:endParaRPr lang="ru-RU" sz="800" dirty="0" smtClean="0"/>
          </a:p>
          <a:p>
            <a:r>
              <a:rPr lang="ru-RU" sz="2800" dirty="0" smtClean="0"/>
              <a:t>✓</a:t>
            </a:r>
            <a:r>
              <a:rPr lang="ru-RU" sz="2800" dirty="0"/>
              <a:t>Обращение к обучающимся и родителям </a:t>
            </a:r>
            <a:endParaRPr lang="ru-RU" sz="2800" dirty="0" smtClean="0"/>
          </a:p>
          <a:p>
            <a:endParaRPr lang="ru-RU" sz="800" dirty="0" smtClean="0"/>
          </a:p>
          <a:p>
            <a:r>
              <a:rPr lang="ru-RU" sz="2800" dirty="0" smtClean="0"/>
              <a:t>✓</a:t>
            </a:r>
            <a:r>
              <a:rPr lang="ru-RU" sz="2800" dirty="0"/>
              <a:t>Расписание занятий </a:t>
            </a:r>
            <a:endParaRPr lang="ru-RU" sz="2800" dirty="0" smtClean="0"/>
          </a:p>
          <a:p>
            <a:endParaRPr lang="ru-RU" sz="800" dirty="0" smtClean="0"/>
          </a:p>
          <a:p>
            <a:r>
              <a:rPr lang="ru-RU" sz="2800" dirty="0" smtClean="0"/>
              <a:t>✓</a:t>
            </a:r>
            <a:r>
              <a:rPr lang="ru-RU" sz="2800" dirty="0"/>
              <a:t>Инструктаж по </a:t>
            </a:r>
            <a:r>
              <a:rPr lang="ru-RU" sz="2800" dirty="0" smtClean="0"/>
              <a:t>работе в режиме дистанционного обучения</a:t>
            </a:r>
          </a:p>
          <a:p>
            <a:endParaRPr lang="ru-RU" sz="800" dirty="0" smtClean="0"/>
          </a:p>
          <a:p>
            <a:r>
              <a:rPr lang="ru-RU" sz="2800" dirty="0"/>
              <a:t>✓«ГОРЯЧАЯ ЛИНИЯ»</a:t>
            </a:r>
          </a:p>
        </p:txBody>
      </p:sp>
    </p:spTree>
    <p:extLst>
      <p:ext uri="{BB962C8B-B14F-4D97-AF65-F5344CB8AC3E}">
        <p14:creationId xmlns:p14="http://schemas.microsoft.com/office/powerpoint/2010/main" val="31572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6347" y="254362"/>
            <a:ext cx="11086150" cy="720725"/>
          </a:xfrm>
        </p:spPr>
        <p:txBody>
          <a:bodyPr/>
          <a:lstStyle/>
          <a:p>
            <a:r>
              <a:rPr lang="ru-RU" sz="2800" b="1" kern="1200" dirty="0" smtClean="0">
                <a:solidFill>
                  <a:srgbClr val="A88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ЭЛЕКТРОННЫЕ РЕСУРСЫ</a:t>
            </a:r>
            <a:endParaRPr lang="ru-RU" sz="2800" b="1" kern="1200" dirty="0">
              <a:solidFill>
                <a:srgbClr val="A88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81" name="Номер слайда 2"/>
          <p:cNvSpPr txBox="1">
            <a:spLocks/>
          </p:cNvSpPr>
          <p:nvPr/>
        </p:nvSpPr>
        <p:spPr bwMode="auto">
          <a:xfrm>
            <a:off x="9347507" y="6381750"/>
            <a:ext cx="284449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181" tIns="37591" rIns="75181" bIns="3759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58ED75-B688-491E-ABF5-65D75433BA50}" type="slidenum">
              <a:rPr lang="ru-RU" altLang="ru-RU" sz="1600">
                <a:latin typeface="Times New Roman" pitchFamily="18" charset="0"/>
                <a:cs typeface="Times New Roman" pitchFamily="18" charset="0"/>
              </a:rPr>
              <a:pPr algn="r" eaLnBrk="1" hangingPunct="1"/>
              <a:t>9</a:t>
            </a:fld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5005"/>
          <a:stretch>
            <a:fillRect/>
          </a:stretch>
        </p:blipFill>
        <p:spPr bwMode="auto">
          <a:xfrm>
            <a:off x="336347" y="277036"/>
            <a:ext cx="720000" cy="8864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19224" y="1150925"/>
            <a:ext cx="1044892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err="1"/>
              <a:t>Вебинарные</a:t>
            </a:r>
            <a:r>
              <a:rPr lang="ru-RU" sz="2800" dirty="0"/>
              <a:t> платформы </a:t>
            </a:r>
            <a:r>
              <a:rPr lang="ru-RU" sz="2400" dirty="0"/>
              <a:t>(webinar.ru; </a:t>
            </a:r>
            <a:r>
              <a:rPr lang="ru-RU" sz="2400" dirty="0" err="1"/>
              <a:t>mirapolis</a:t>
            </a:r>
            <a:r>
              <a:rPr lang="ru-RU" sz="2400" dirty="0"/>
              <a:t>; </a:t>
            </a:r>
            <a:r>
              <a:rPr lang="ru-RU" sz="2400" dirty="0" err="1"/>
              <a:t>iSpring</a:t>
            </a:r>
            <a:r>
              <a:rPr lang="ru-RU" sz="2400" dirty="0"/>
              <a:t> </a:t>
            </a:r>
            <a:r>
              <a:rPr lang="ru-RU" sz="2400" dirty="0" err="1"/>
              <a:t>Learn</a:t>
            </a:r>
            <a:r>
              <a:rPr lang="ru-RU" sz="2400" dirty="0"/>
              <a:t> и др</a:t>
            </a:r>
            <a:r>
              <a:rPr lang="ru-RU" sz="2400" dirty="0" smtClean="0"/>
              <a:t>.)</a:t>
            </a:r>
          </a:p>
          <a:p>
            <a:endParaRPr lang="ru-RU" sz="2400" dirty="0"/>
          </a:p>
          <a:p>
            <a:r>
              <a:rPr lang="ru-RU" sz="2800" dirty="0" smtClean="0"/>
              <a:t>                        </a:t>
            </a:r>
            <a:r>
              <a:rPr lang="ru-RU" sz="2800" dirty="0" err="1" smtClean="0"/>
              <a:t>Видеохостинги</a:t>
            </a:r>
            <a:r>
              <a:rPr lang="ru-RU" sz="2800" dirty="0" smtClean="0"/>
              <a:t> </a:t>
            </a:r>
            <a:r>
              <a:rPr lang="ru-RU" sz="2400" dirty="0"/>
              <a:t>(youtube.com; </a:t>
            </a:r>
            <a:r>
              <a:rPr lang="ru-RU" sz="2400" dirty="0" err="1"/>
              <a:t>RuTube</a:t>
            </a:r>
            <a:r>
              <a:rPr lang="ru-RU" sz="2400" dirty="0"/>
              <a:t>; </a:t>
            </a:r>
            <a:r>
              <a:rPr lang="ru-RU" sz="2400" dirty="0" err="1"/>
              <a:t>Vzaar</a:t>
            </a:r>
            <a:r>
              <a:rPr lang="ru-RU" sz="2400" dirty="0"/>
              <a:t> и др.)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800" dirty="0"/>
              <a:t>Социальные сети </a:t>
            </a:r>
            <a:r>
              <a:rPr lang="ru-RU" sz="2400" dirty="0"/>
              <a:t>(</a:t>
            </a:r>
            <a:r>
              <a:rPr lang="ru-RU" sz="2800" dirty="0" err="1"/>
              <a:t>facebook</a:t>
            </a:r>
            <a:r>
              <a:rPr lang="ru-RU" sz="2400" dirty="0"/>
              <a:t>, </a:t>
            </a:r>
            <a:r>
              <a:rPr lang="ru-RU" sz="2400" dirty="0" err="1"/>
              <a:t>ВКонтакте</a:t>
            </a:r>
            <a:r>
              <a:rPr lang="ru-RU" sz="2400" dirty="0"/>
              <a:t>, </a:t>
            </a:r>
            <a:r>
              <a:rPr lang="ru-RU" sz="2400" dirty="0" err="1"/>
              <a:t>Twitter</a:t>
            </a:r>
            <a:r>
              <a:rPr lang="ru-RU" sz="2400" dirty="0"/>
              <a:t> и др</a:t>
            </a:r>
            <a:r>
              <a:rPr lang="ru-RU" sz="2400" dirty="0" smtClean="0"/>
              <a:t>.)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800" dirty="0" smtClean="0"/>
              <a:t>                         Чаты</a:t>
            </a:r>
            <a:r>
              <a:rPr lang="ru-RU" sz="2800" dirty="0"/>
              <a:t>, форумы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err="1"/>
              <a:t>Мессенджеры</a:t>
            </a:r>
            <a:r>
              <a:rPr lang="ru-RU" sz="2800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WhatsApp</a:t>
            </a:r>
            <a:r>
              <a:rPr lang="ru-RU" sz="2400" dirty="0"/>
              <a:t>, </a:t>
            </a:r>
            <a:r>
              <a:rPr lang="ru-RU" sz="2400" dirty="0" err="1"/>
              <a:t>Viber</a:t>
            </a:r>
            <a:r>
              <a:rPr lang="ru-RU" sz="2400" dirty="0"/>
              <a:t>, </a:t>
            </a:r>
            <a:r>
              <a:rPr lang="ru-RU" sz="2400" dirty="0" err="1"/>
              <a:t>Skype</a:t>
            </a:r>
            <a:r>
              <a:rPr lang="ru-RU" sz="2400" dirty="0"/>
              <a:t> и др.)</a:t>
            </a:r>
          </a:p>
        </p:txBody>
      </p:sp>
    </p:spTree>
    <p:extLst>
      <p:ext uri="{BB962C8B-B14F-4D97-AF65-F5344CB8AC3E}">
        <p14:creationId xmlns:p14="http://schemas.microsoft.com/office/powerpoint/2010/main" val="14760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10039</TotalTime>
  <Words>458</Words>
  <Application>Microsoft Office PowerPoint</Application>
  <PresentationFormat>Произвольный</PresentationFormat>
  <Paragraphs>80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1_Оформление по умолчанию</vt:lpstr>
      <vt:lpstr>Презентация PowerPoint</vt:lpstr>
      <vt:lpstr>НОРМАТИВНАЯ ДОКУМЕНТАЦИЯ </vt:lpstr>
      <vt:lpstr>ПРОБЛЕМЫ ПЕРЕХОДА НА ДИСТАНЦИОННОЕ ОБУЧЕНИЕ</vt:lpstr>
      <vt:lpstr>РУКОВОДИТЕЛЯМ</vt:lpstr>
      <vt:lpstr>ПЕДАГОГАМ</vt:lpstr>
      <vt:lpstr>РОДИТЕЛЯМ</vt:lpstr>
      <vt:lpstr>СТУДЕНТАМ</vt:lpstr>
      <vt:lpstr>САЙТ ОБРАЗОВАТЕЛЬНОЙ ОРГАНИЗАЦИИ</vt:lpstr>
      <vt:lpstr>ЭЛЕКТРОННЫЕ РЕСУРСЫ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  НА РЕКОНСТРУКЦИЮ МОУ «СРЕДНЯЯ ШКОЛА №13»  (с устройством пристройки столовой)   в г. КИМРЫ   ТВЕРСКОЙ ОБЛАСТИ  А.А.Каспржак начальник департамента образования Тверской области</dc:title>
  <dc:creator>peres</dc:creator>
  <cp:lastModifiedBy>Администратор</cp:lastModifiedBy>
  <cp:revision>918</cp:revision>
  <cp:lastPrinted>2020-03-24T07:36:51Z</cp:lastPrinted>
  <dcterms:created xsi:type="dcterms:W3CDTF">2008-10-17T07:39:58Z</dcterms:created>
  <dcterms:modified xsi:type="dcterms:W3CDTF">2020-03-24T11:25:53Z</dcterms:modified>
</cp:coreProperties>
</file>