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5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r="50943"/>
          <a:stretch>
            <a:fillRect/>
          </a:stretch>
        </p:blipFill>
        <p:spPr bwMode="auto">
          <a:xfrm>
            <a:off x="428596" y="214290"/>
            <a:ext cx="12382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2"/>
          <a:srcRect l="50189"/>
          <a:stretch>
            <a:fillRect/>
          </a:stretch>
        </p:blipFill>
        <p:spPr bwMode="auto">
          <a:xfrm>
            <a:off x="7572396" y="285728"/>
            <a:ext cx="1257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4480" y="214290"/>
            <a:ext cx="57150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705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БАЗОВАЯ ПРОФЕССИОНАЛЬНАЯ ОБРАЗОВАТЕЛЬНАЯ ОРГАНИЗАЦИЯ,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705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обеспечивающая поддержку региональных систем инклюзивного профессионального образования Тверской области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бюджетное профессиональное образовательное учреждение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428736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«Торжокский педагогический колледж им. Ф.В. </a:t>
            </a:r>
            <a:r>
              <a:rPr lang="ru-RU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Бадюлина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285992"/>
            <a:ext cx="71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sz="6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Атлас доступных профессий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Региональный опыт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Тверской области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43.02.15 Поварское и кондитерское дело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57187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ГБПОУ «Кимрский колледж»</a:t>
            </a:r>
            <a:endParaRPr lang="ru-RU" sz="2400" dirty="0" smtClean="0"/>
          </a:p>
          <a:p>
            <a:r>
              <a:rPr lang="ru-RU" sz="2400" i="1" dirty="0" smtClean="0"/>
              <a:t>ГБПОУ «Тверской колледж сервиса и туризма»</a:t>
            </a:r>
            <a:endParaRPr lang="ru-RU" sz="2400" dirty="0" smtClean="0"/>
          </a:p>
          <a:p>
            <a:r>
              <a:rPr lang="ru-RU" sz="2400" i="1" dirty="0" smtClean="0"/>
              <a:t>ГБПОУ «Тверской торгово-экономический колледж»</a:t>
            </a:r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2" y="3571876"/>
            <a:ext cx="1333498" cy="1153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4572008"/>
            <a:ext cx="8858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 </a:t>
            </a:r>
            <a:r>
              <a:rPr lang="ru-RU" sz="2400" b="1" dirty="0" smtClean="0"/>
              <a:t>43.01.09 Повар, кондитер</a:t>
            </a:r>
            <a:endParaRPr lang="ru-RU" sz="24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1940" y="5500702"/>
            <a:ext cx="1262060" cy="1091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14282" y="4919008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ГБПОУ «</a:t>
            </a:r>
            <a:r>
              <a:rPr lang="ru-RU" sz="2000" i="1" dirty="0" err="1" smtClean="0"/>
              <a:t>Бежецкий</a:t>
            </a:r>
            <a:r>
              <a:rPr lang="ru-RU" sz="2000" i="1" dirty="0" smtClean="0"/>
              <a:t> промышленно-экономический колледж»</a:t>
            </a:r>
            <a:endParaRPr lang="ru-RU" sz="2000" dirty="0" smtClean="0"/>
          </a:p>
          <a:p>
            <a:r>
              <a:rPr lang="ru-RU" sz="2000" i="1" dirty="0" smtClean="0"/>
              <a:t>ГБПОУ «</a:t>
            </a:r>
            <a:r>
              <a:rPr lang="ru-RU" sz="2000" i="1" dirty="0" err="1" smtClean="0"/>
              <a:t>Кашинский</a:t>
            </a:r>
            <a:r>
              <a:rPr lang="ru-RU" sz="2000" i="1" dirty="0" smtClean="0"/>
              <a:t> колледж»</a:t>
            </a:r>
            <a:endParaRPr lang="ru-RU" sz="2000" dirty="0" smtClean="0"/>
          </a:p>
          <a:p>
            <a:r>
              <a:rPr lang="ru-RU" sz="2000" i="1" dirty="0" smtClean="0"/>
              <a:t>ГБПОУ «Конаковский колледж»</a:t>
            </a:r>
            <a:endParaRPr lang="ru-RU" sz="2000" dirty="0" smtClean="0"/>
          </a:p>
          <a:p>
            <a:r>
              <a:rPr lang="ru-RU" sz="2000" i="1" dirty="0" smtClean="0"/>
              <a:t>ГБПОУ «</a:t>
            </a:r>
            <a:r>
              <a:rPr lang="ru-RU" sz="2000" i="1" dirty="0" err="1" smtClean="0"/>
              <a:t>Осташковский</a:t>
            </a:r>
            <a:r>
              <a:rPr lang="ru-RU" sz="2000" i="1" dirty="0" smtClean="0"/>
              <a:t> колледж»</a:t>
            </a:r>
            <a:endParaRPr lang="ru-RU" sz="2000" dirty="0" smtClean="0"/>
          </a:p>
          <a:p>
            <a:r>
              <a:rPr lang="ru-RU" sz="2000" i="1" dirty="0" smtClean="0"/>
              <a:t>ГБПОУ «Ржевский технологический колледж»</a:t>
            </a:r>
            <a:endParaRPr lang="ru-RU" sz="2000" dirty="0" smtClean="0"/>
          </a:p>
          <a:p>
            <a:r>
              <a:rPr lang="ru-RU" sz="2000" i="1" dirty="0" smtClean="0"/>
              <a:t>ГБПОУ «Ржевский колледж им. Н.В. Петровского»</a:t>
            </a:r>
            <a:endParaRPr lang="ru-RU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9144000" cy="308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85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09.02.01 Компьютерные системы и комплексы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572008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ГБПОУ «Тверской колледж им. А.Н. Коняева»</a:t>
            </a:r>
          </a:p>
          <a:p>
            <a:r>
              <a:rPr lang="ru-RU" sz="2400" i="1" dirty="0" smtClean="0"/>
              <a:t>ГБПОУ «</a:t>
            </a:r>
            <a:r>
              <a:rPr lang="ru-RU" sz="2400" i="1" dirty="0" err="1" smtClean="0"/>
              <a:t>Бежецкий</a:t>
            </a:r>
            <a:r>
              <a:rPr lang="ru-RU" sz="2400" i="1" dirty="0" smtClean="0"/>
              <a:t> промышленно-экономический колледж»</a:t>
            </a:r>
            <a:endParaRPr lang="ru-RU" sz="2400" dirty="0" smtClean="0"/>
          </a:p>
          <a:p>
            <a:r>
              <a:rPr lang="ru-RU" sz="2400" i="1" dirty="0" smtClean="0"/>
              <a:t>ГБПОУ «Ржевский колледж»</a:t>
            </a:r>
            <a:endParaRPr lang="ru-RU" sz="2400" dirty="0" smtClean="0"/>
          </a:p>
          <a:p>
            <a:r>
              <a:rPr lang="ru-RU" sz="2400" i="1" dirty="0" smtClean="0"/>
              <a:t>ГБПОУ «Савеловский колледж»</a:t>
            </a:r>
            <a:endParaRPr lang="ru-RU" sz="2400" dirty="0" smtClean="0"/>
          </a:p>
          <a:p>
            <a:r>
              <a:rPr lang="ru-RU" sz="2400" i="1" dirty="0" smtClean="0"/>
              <a:t>ГБПОУ «Тверской химико-технологический колледж»</a:t>
            </a:r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0992" y="5000636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63" y="857232"/>
            <a:ext cx="906143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43.02.14 Гостиничное дело / </a:t>
            </a:r>
          </a:p>
          <a:p>
            <a:pPr algn="ctr"/>
            <a:r>
              <a:rPr lang="ru-RU" sz="2800" dirty="0" smtClean="0"/>
              <a:t>43.02.11 Гостиничный сервис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214818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ГБПОУ «Тверской колледж сервиса и туризма»</a:t>
            </a:r>
          </a:p>
          <a:p>
            <a:r>
              <a:rPr lang="ru-RU" sz="2400" i="1" dirty="0" smtClean="0"/>
              <a:t>ГБПОУ «Конаковский колледж»</a:t>
            </a:r>
          </a:p>
          <a:p>
            <a:r>
              <a:rPr lang="ru-RU" sz="2400" i="1" dirty="0" smtClean="0"/>
              <a:t>ГБПОУ «Торжокский государственный промышленно-гуманитарный колледж»</a:t>
            </a:r>
          </a:p>
          <a:p>
            <a:pPr lvl="0"/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Западнодвинский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технологический колледж им. И.А. Ковалева»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i="1" dirty="0" smtClean="0"/>
          </a:p>
          <a:p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0992" y="5000636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4456" y="857232"/>
            <a:ext cx="918845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23.02.07 Техническое обслуживание и ремонт автотранспортных средств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929066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ГБПОУ «Тверской политехнический колледж» (РУМЦ)</a:t>
            </a:r>
            <a:endParaRPr lang="ru-RU" sz="2400" dirty="0" smtClean="0"/>
          </a:p>
          <a:p>
            <a:r>
              <a:rPr lang="ru-RU" sz="2400" i="1" dirty="0" smtClean="0"/>
              <a:t>ГБПОУ «</a:t>
            </a:r>
            <a:r>
              <a:rPr lang="ru-RU" sz="2400" i="1" dirty="0" err="1" smtClean="0"/>
              <a:t>Вышневолоцкий</a:t>
            </a:r>
            <a:r>
              <a:rPr lang="ru-RU" sz="2400" i="1" dirty="0" smtClean="0"/>
              <a:t> колледж»</a:t>
            </a:r>
            <a:endParaRPr lang="ru-RU" sz="2400" dirty="0" smtClean="0"/>
          </a:p>
          <a:p>
            <a:r>
              <a:rPr lang="ru-RU" sz="2400" i="1" dirty="0" smtClean="0"/>
              <a:t>ГБПОУ «</a:t>
            </a:r>
            <a:r>
              <a:rPr lang="ru-RU" sz="2400" i="1" dirty="0" err="1" smtClean="0"/>
              <a:t>Западнодвинский</a:t>
            </a:r>
            <a:r>
              <a:rPr lang="ru-RU" sz="2400" i="1" dirty="0" smtClean="0"/>
              <a:t> технологический колледж им. И.А. Ковалева»</a:t>
            </a:r>
            <a:endParaRPr lang="ru-RU" sz="2400" dirty="0" smtClean="0"/>
          </a:p>
          <a:p>
            <a:r>
              <a:rPr lang="ru-RU" sz="2400" i="1" dirty="0" smtClean="0"/>
              <a:t>ГБПОУ «Краснохолмский колледж»</a:t>
            </a:r>
            <a:endParaRPr lang="ru-RU" sz="2400" dirty="0" smtClean="0"/>
          </a:p>
          <a:p>
            <a:r>
              <a:rPr lang="ru-RU" sz="2400" i="1" dirty="0" smtClean="0"/>
              <a:t>ФГБОУ «Колледж </a:t>
            </a:r>
            <a:r>
              <a:rPr lang="ru-RU" sz="2400" i="1" dirty="0" err="1" smtClean="0"/>
              <a:t>Росрезерва</a:t>
            </a:r>
            <a:r>
              <a:rPr lang="ru-RU" sz="2400" i="1" dirty="0" smtClean="0"/>
              <a:t>»</a:t>
            </a:r>
            <a:endParaRPr lang="ru-RU" sz="2400" dirty="0" smtClean="0"/>
          </a:p>
          <a:p>
            <a:r>
              <a:rPr lang="ru-RU" sz="2400" i="1" dirty="0" smtClean="0"/>
              <a:t>ГБПОУ «Тверской колледж им. А.Н. Коняева»</a:t>
            </a:r>
            <a:endParaRPr lang="ru-RU" sz="2400" dirty="0" smtClean="0"/>
          </a:p>
          <a:p>
            <a:r>
              <a:rPr lang="ru-RU" sz="2400" i="1" dirty="0" smtClean="0"/>
              <a:t>ГБПОУ «Тверской колледж транспорта и сервиса»</a:t>
            </a:r>
            <a:endParaRPr lang="ru-RU" sz="2400" dirty="0" smtClean="0"/>
          </a:p>
          <a:p>
            <a:endParaRPr lang="ru-RU" sz="2400" i="1" dirty="0" smtClean="0"/>
          </a:p>
          <a:p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0992" y="5000636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857232"/>
            <a:ext cx="8643998" cy="31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43.02.16 Туризм и гостеприимство/</a:t>
            </a:r>
          </a:p>
          <a:p>
            <a:pPr algn="ctr"/>
            <a:r>
              <a:rPr lang="ru-RU" sz="2800" dirty="0" smtClean="0"/>
              <a:t>43.02.10 Туризм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64344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ГБПОУ «Конаковский колледж»</a:t>
            </a:r>
            <a:endParaRPr lang="ru-RU" sz="2000" dirty="0" smtClean="0"/>
          </a:p>
          <a:p>
            <a:r>
              <a:rPr lang="ru-RU" sz="2000" i="1" dirty="0" smtClean="0"/>
              <a:t>ГБПОУ «</a:t>
            </a:r>
            <a:r>
              <a:rPr lang="ru-RU" sz="2000" i="1" dirty="0" err="1" smtClean="0"/>
              <a:t>Западнодвинский</a:t>
            </a:r>
            <a:r>
              <a:rPr lang="ru-RU" sz="2000" i="1" dirty="0" smtClean="0"/>
              <a:t> технологический колледж им. И.А. Ковалева»</a:t>
            </a:r>
            <a:endParaRPr lang="ru-RU" sz="2000" dirty="0" smtClean="0"/>
          </a:p>
          <a:p>
            <a:r>
              <a:rPr lang="ru-RU" sz="2000" i="1" dirty="0" smtClean="0"/>
              <a:t>ГБПОУ «Ржевский технологический колледж»</a:t>
            </a:r>
            <a:endParaRPr lang="ru-RU" sz="2000" dirty="0" smtClean="0"/>
          </a:p>
          <a:p>
            <a:r>
              <a:rPr lang="ru-RU" sz="2000" i="1" dirty="0" smtClean="0"/>
              <a:t>ГБПОУ «Тверской колледж сервиса и туризма»</a:t>
            </a:r>
            <a:endParaRPr lang="ru-RU" sz="2000" dirty="0" smtClean="0"/>
          </a:p>
          <a:p>
            <a:r>
              <a:rPr lang="ru-RU" sz="2000" i="1" dirty="0" smtClean="0"/>
              <a:t>ГБПОУ «Тверской торгово-экономический колледж»</a:t>
            </a:r>
          </a:p>
          <a:p>
            <a:r>
              <a:rPr lang="ru-RU" sz="2000" i="1" dirty="0" smtClean="0"/>
              <a:t>ГБПОУ «</a:t>
            </a:r>
            <a:r>
              <a:rPr lang="ru-RU" sz="2000" i="1" dirty="0" err="1" smtClean="0"/>
              <a:t>Бежецкий</a:t>
            </a:r>
            <a:r>
              <a:rPr lang="ru-RU" sz="2000" i="1" dirty="0" smtClean="0"/>
              <a:t> колледж им. А.М. Переслегина»</a:t>
            </a:r>
            <a:endParaRPr lang="ru-RU" sz="2000" dirty="0" smtClean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0992" y="5214950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1"/>
            <a:ext cx="9144000" cy="379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15.01.05 Сварщик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441680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ГБПОУ «Тверской политехнический колледж» (РУМЦ)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Вышневолоцкий</a:t>
            </a:r>
            <a:r>
              <a:rPr lang="ru-RU" i="1" dirty="0" smtClean="0"/>
              <a:t> колледж»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Осташковский</a:t>
            </a:r>
            <a:r>
              <a:rPr lang="ru-RU" i="1" dirty="0" smtClean="0"/>
              <a:t> колледж»</a:t>
            </a:r>
            <a:endParaRPr lang="ru-RU" dirty="0" smtClean="0"/>
          </a:p>
          <a:p>
            <a:r>
              <a:rPr lang="ru-RU" i="1" dirty="0" smtClean="0"/>
              <a:t>ГБПОУ «Тверской колледж им. П.А. </a:t>
            </a:r>
            <a:r>
              <a:rPr lang="ru-RU" i="1" dirty="0" err="1" smtClean="0"/>
              <a:t>Кайкова</a:t>
            </a:r>
            <a:r>
              <a:rPr lang="ru-RU" i="1" dirty="0" smtClean="0"/>
              <a:t>»</a:t>
            </a:r>
            <a:endParaRPr lang="ru-RU" dirty="0" smtClean="0"/>
          </a:p>
          <a:p>
            <a:r>
              <a:rPr lang="ru-RU" i="1" dirty="0" smtClean="0"/>
              <a:t>ГБПОУ «Ржевский технологический колледж»</a:t>
            </a:r>
            <a:endParaRPr lang="ru-RU" dirty="0" smtClean="0"/>
          </a:p>
          <a:p>
            <a:r>
              <a:rPr lang="ru-RU" i="1" dirty="0" smtClean="0"/>
              <a:t>ГБПОУ «Ржевский колледж им. Н.В. Петровского»</a:t>
            </a:r>
            <a:endParaRPr lang="ru-RU" dirty="0" smtClean="0"/>
          </a:p>
          <a:p>
            <a:r>
              <a:rPr lang="ru-RU" i="1" dirty="0" smtClean="0"/>
              <a:t>ГБПОУ «Кимрский колледж»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Нелидовский</a:t>
            </a:r>
            <a:r>
              <a:rPr lang="ru-RU" i="1" dirty="0" smtClean="0"/>
              <a:t> колледж»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Бежецкий</a:t>
            </a:r>
            <a:r>
              <a:rPr lang="ru-RU" i="1" dirty="0" smtClean="0"/>
              <a:t> промышленно-экономический колледж»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Калязинский</a:t>
            </a:r>
            <a:r>
              <a:rPr lang="ru-RU" i="1" dirty="0" smtClean="0"/>
              <a:t> колледж им. Н.М. Полежаева»</a:t>
            </a:r>
            <a:endParaRPr lang="ru-RU" dirty="0" smtClean="0"/>
          </a:p>
          <a:p>
            <a:r>
              <a:rPr lang="ru-RU" i="1" dirty="0" smtClean="0"/>
              <a:t>ГБПОУ «Конаковский колледж»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Кувшиновский</a:t>
            </a:r>
            <a:r>
              <a:rPr lang="ru-RU" i="1" dirty="0" smtClean="0"/>
              <a:t> колледж»</a:t>
            </a:r>
            <a:endParaRPr lang="ru-RU" dirty="0" smtClean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143380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32903"/>
            <a:ext cx="7572428" cy="293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ТОП-10 профессий для лиц с интеллектуальными нарушениями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16675 Повар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Бежецкий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промышленно-экономический колледж»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Вышневолоцкий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Западнодвинский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технологический колледж им. И.А. Ковалева»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«Ржевский колледж им. Н.В. Петровского»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13450 Маляр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Вышневолоцкий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Калязинский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 им. Н.М. Полежаева»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колледж им. П.А. 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Кайкова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Удомельский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ТОП-10 профессий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лиц с интеллектуальными нарушениями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11695 Горничные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колледж сервиса и туризма»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11583 Вышивальщица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«Торжокский педагогический колледж им. Ф.В. 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Бадюлина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19601 Швея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«Торжокский педагогический колледж им. Ф.В. 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Бадюлина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17530 Рабочий зелёного строительства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Калязинский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 им. Н.М. Полежаева»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18511 Слесарь по ремонту автомобиля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Калязинский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 им. Н.М. Полежаева»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ТОП-10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профессий для лиц с интеллектуальными нарушениями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19520 Художник росписи по дереву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полиграфический колледж»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17544 Рабочий по комплексному обслуживанию и ремонту зданий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Кувшиновский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19293 Укладчик-упаковщик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Осташковский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858280" cy="915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Работодатели, трудоустраивающие выпускников с ОВЗ и инвалидностью, в том числе и лиц с интеллектуальными нарушениями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«Статус-Фактор»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«Вертикаль»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«Торжокские золотошвеи»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ЗАО «Тверские узоры»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ЗАО «Торжокская обувная фабрика»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ОАО «Тверской вагоностроительный завод»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АО «ВНИИСВ» 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Межрайонная инспекция Федеральной налоговой службы №2 по Тверской области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ЗАО «Хлеб»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ОАО «Волжский пекарь»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АО «</a:t>
            </a:r>
            <a:r>
              <a:rPr lang="ru-RU" sz="1900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Максатихинский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маслодельный завод»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АО НИИИТ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НОРД Авто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«АВТОМОБИЛЬ»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ТверьСтроймаш</a:t>
            </a:r>
            <a:endParaRPr lang="ru-RU" sz="19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</a:t>
            </a:r>
            <a:r>
              <a:rPr lang="ru-RU" sz="1900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Монтажспецстрой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Гостиницы, базы отдыха Тверской области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Образовательные организации Тверской области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4"/>
            <a:ext cx="62103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/>
          <p:nvPr/>
        </p:nvPicPr>
        <p:blipFill>
          <a:blip r:embed="rId3"/>
          <a:srcRect r="50943"/>
          <a:stretch>
            <a:fillRect/>
          </a:stretch>
        </p:blipFill>
        <p:spPr bwMode="auto">
          <a:xfrm>
            <a:off x="428596" y="214290"/>
            <a:ext cx="12382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 l="50189"/>
          <a:stretch>
            <a:fillRect/>
          </a:stretch>
        </p:blipFill>
        <p:spPr bwMode="auto">
          <a:xfrm>
            <a:off x="7572396" y="285728"/>
            <a:ext cx="1257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r="50943"/>
          <a:stretch>
            <a:fillRect/>
          </a:stretch>
        </p:blipFill>
        <p:spPr bwMode="auto">
          <a:xfrm>
            <a:off x="357158" y="0"/>
            <a:ext cx="107157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2"/>
          <a:srcRect l="50189"/>
          <a:stretch>
            <a:fillRect/>
          </a:stretch>
        </p:blipFill>
        <p:spPr bwMode="auto">
          <a:xfrm>
            <a:off x="7786710" y="0"/>
            <a:ext cx="1185862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00166" y="0"/>
            <a:ext cx="628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sz="15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профессиональных образовательных организаций Тверской области, ведущих подготовку по наиболее востребованным на рынке труда Тверской области, новым и перспективными профессиям среднего профессионального образования на 2024-2028 годы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«Торжокский педагогический колледж им. Ф.В. </a:t>
            </a:r>
            <a:r>
              <a:rPr kumimoji="0" lang="ru-RU" sz="1600" b="1" i="1" u="sng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Бадюлина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(БПОО)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b="1" i="1" u="sng" dirty="0" smtClean="0">
                <a:solidFill>
                  <a:srgbClr val="24406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политехнический колледж» (РУМЦ)</a:t>
            </a:r>
            <a:endParaRPr lang="ru-RU" sz="1600" b="1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Бежецкий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промышленно-экономический колледж»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600" b="1" i="1" dirty="0" smtClean="0">
                <a:solidFill>
                  <a:srgbClr val="244061"/>
                </a:solidFill>
                <a:latin typeface="Calibri" pitchFamily="34" charset="0"/>
                <a:cs typeface="Times New Roman" pitchFamily="18" charset="0"/>
              </a:rPr>
              <a:t>ГБПОУ «</a:t>
            </a:r>
            <a:r>
              <a:rPr lang="ru-RU" sz="1600" b="1" i="1" dirty="0" err="1" smtClean="0">
                <a:solidFill>
                  <a:srgbClr val="244061"/>
                </a:solidFill>
                <a:latin typeface="Calibri" pitchFamily="34" charset="0"/>
                <a:cs typeface="Times New Roman" pitchFamily="18" charset="0"/>
              </a:rPr>
              <a:t>Бежецкий</a:t>
            </a:r>
            <a:r>
              <a:rPr lang="ru-RU" sz="1600" b="1" i="1" dirty="0" smtClean="0">
                <a:solidFill>
                  <a:srgbClr val="244061"/>
                </a:solidFill>
                <a:latin typeface="Calibri" pitchFamily="34" charset="0"/>
                <a:cs typeface="Times New Roman" pitchFamily="18" charset="0"/>
              </a:rPr>
              <a:t> колледж им. А. М. Переслегина»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Вышневолоцкий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Западнодвинский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технологический колледж им. И.А. Ковалева»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Калязинский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 им. Н.М. Полежаева»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Кашинский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«Кимрский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«Конаковский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«Краснохолмский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Кувшиновский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Нелидовский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Осташковский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«Ржевский колледж им. Н.В. Петровского»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«Ржевский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«Ржевский технологический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«Савеловский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колледж им. А.Н. Коняева»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колледж им. П.А.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Кайкова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колледж сервиса и туризма»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колледж транспорта и сервиса»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промышленно-экономический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торгово-экономический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«Тверской химико-технологический колледж»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600" b="1" i="1" dirty="0" smtClean="0">
                <a:solidFill>
                  <a:srgbClr val="244061"/>
                </a:solidFill>
                <a:latin typeface="Calibri" pitchFamily="34" charset="0"/>
                <a:cs typeface="Times New Roman" pitchFamily="18" charset="0"/>
              </a:rPr>
              <a:t>ГБПОУ «Торжокский государственный промышленно-гуманитарный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Конаковский колледж»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ФГБОУ «Колледж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Росрезерва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908"/>
            <a:ext cx="9031112" cy="651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42976" y="5572140"/>
            <a:ext cx="214314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https://torped.1mcg.ru/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6661" y="0"/>
            <a:ext cx="93373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 профессий / специальностей, востребованных у региональных работодателей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71547"/>
          <a:ext cx="8715436" cy="5667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3214710"/>
              </a:tblGrid>
              <a:tr h="34961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Наименование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Средняя</a:t>
                      </a:r>
                      <a:r>
                        <a:rPr lang="ru-RU" sz="2000" baseline="0" dirty="0" smtClean="0"/>
                        <a:t> заработная плата</a:t>
                      </a:r>
                      <a:endParaRPr lang="ru-RU" sz="2000" dirty="0"/>
                    </a:p>
                  </a:txBody>
                  <a:tcPr/>
                </a:tc>
              </a:tr>
              <a:tr h="7866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Информационные системы и программирование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30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39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Поварское и кондитерское дело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24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37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Повар, кондитер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24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37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Компьютерные системы и комплексы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24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51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Вышивальщица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21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37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Гостиничное дело / Гостиничный сервис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24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86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Сварщик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35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37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Туризм и гостеприимство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 Туризм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24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968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Техническое обслуживание и ремонт автотранспортных средств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32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28802"/>
            <a:ext cx="8858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09.02.07 </a:t>
            </a:r>
          </a:p>
          <a:p>
            <a:pPr algn="ctr"/>
            <a:r>
              <a:rPr lang="ru-RU" sz="3200" b="1" dirty="0" smtClean="0"/>
              <a:t>Информационные системы и программирование</a:t>
            </a:r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714620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57166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Самая популярная профессия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9558" y="2867020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1714480" y="1000108"/>
            <a:ext cx="785818" cy="714380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4357686" y="1000108"/>
            <a:ext cx="785818" cy="714380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6929454" y="1000108"/>
            <a:ext cx="785818" cy="714380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09.02.07 Информационные системы и программирование</a:t>
            </a:r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000504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ГБПОУ «</a:t>
            </a:r>
            <a:r>
              <a:rPr lang="ru-RU" sz="2400" b="1" i="1" dirty="0" err="1" smtClean="0"/>
              <a:t>Бежецкий</a:t>
            </a:r>
            <a:r>
              <a:rPr lang="ru-RU" sz="2400" b="1" i="1" dirty="0" smtClean="0"/>
              <a:t> промышленно-экономический колледж»</a:t>
            </a:r>
            <a:endParaRPr lang="ru-RU" sz="2400" dirty="0" smtClean="0"/>
          </a:p>
          <a:p>
            <a:r>
              <a:rPr lang="ru-RU" sz="2400" b="1" i="1" dirty="0" smtClean="0"/>
              <a:t>ГБПОУ «</a:t>
            </a:r>
            <a:r>
              <a:rPr lang="ru-RU" sz="2400" b="1" i="1" dirty="0" err="1" smtClean="0"/>
              <a:t>Вышневолоцкий</a:t>
            </a:r>
            <a:r>
              <a:rPr lang="ru-RU" sz="2400" b="1" i="1" dirty="0" smtClean="0"/>
              <a:t> колледж»</a:t>
            </a:r>
            <a:endParaRPr lang="ru-RU" sz="2400" dirty="0" smtClean="0"/>
          </a:p>
          <a:p>
            <a:r>
              <a:rPr lang="ru-RU" sz="2400" b="1" i="1" dirty="0" smtClean="0"/>
              <a:t>ФГБОУ «Колледж </a:t>
            </a:r>
            <a:r>
              <a:rPr lang="ru-RU" sz="2400" b="1" i="1" dirty="0" err="1" smtClean="0"/>
              <a:t>Росрезерва</a:t>
            </a:r>
            <a:r>
              <a:rPr lang="ru-RU" sz="2400" b="1" i="1" dirty="0" smtClean="0"/>
              <a:t>»</a:t>
            </a:r>
            <a:endParaRPr lang="ru-RU" sz="2400" dirty="0" smtClean="0"/>
          </a:p>
          <a:p>
            <a:r>
              <a:rPr lang="ru-RU" sz="2400" b="1" i="1" dirty="0" smtClean="0"/>
              <a:t>ГБПОУ «</a:t>
            </a:r>
            <a:r>
              <a:rPr lang="ru-RU" sz="2400" b="1" i="1" dirty="0" err="1" smtClean="0"/>
              <a:t>Осташковский</a:t>
            </a:r>
            <a:r>
              <a:rPr lang="ru-RU" sz="2400" b="1" i="1" dirty="0" smtClean="0"/>
              <a:t> колледж»</a:t>
            </a:r>
            <a:endParaRPr lang="ru-RU" sz="2400" dirty="0" smtClean="0"/>
          </a:p>
          <a:p>
            <a:r>
              <a:rPr lang="ru-RU" sz="2400" b="1" i="1" dirty="0" smtClean="0"/>
              <a:t>ГБПОУ «Тверской колледж им. А.Н. Коняева»</a:t>
            </a:r>
            <a:endParaRPr lang="ru-RU" sz="2400" dirty="0" smtClean="0"/>
          </a:p>
          <a:p>
            <a:r>
              <a:rPr lang="ru-RU" sz="2400" b="1" i="1" dirty="0" smtClean="0"/>
              <a:t>ГБПОУ «Тверской промышленно-экономический колледж»</a:t>
            </a:r>
            <a:endParaRPr lang="ru-RU" sz="2400" dirty="0" smtClean="0"/>
          </a:p>
          <a:p>
            <a:r>
              <a:rPr lang="ru-RU" sz="2400" b="1" i="1" dirty="0" smtClean="0"/>
              <a:t>ГБПОУ «Тверской химико-технологический колледж»</a:t>
            </a:r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572008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9144000" cy="317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29.01.19 Вышивальщица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000504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ГБПОУ «Торжокский педагогический колледж </a:t>
            </a:r>
          </a:p>
          <a:p>
            <a:r>
              <a:rPr lang="ru-RU" sz="2400" b="1" i="1" dirty="0" smtClean="0"/>
              <a:t>им. Ф.В. </a:t>
            </a:r>
            <a:r>
              <a:rPr lang="ru-RU" sz="2400" b="1" i="1" dirty="0" err="1" smtClean="0"/>
              <a:t>Бадюлина</a:t>
            </a:r>
            <a:r>
              <a:rPr lang="ru-RU" sz="2400" b="1" i="1" dirty="0" smtClean="0"/>
              <a:t>»</a:t>
            </a:r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000504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453" y="1071546"/>
            <a:ext cx="904254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1031</Words>
  <PresentationFormat>Экран (4:3)</PresentationFormat>
  <Paragraphs>183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ZiminaGS</dc:creator>
  <cp:lastModifiedBy>kab15</cp:lastModifiedBy>
  <cp:revision>14</cp:revision>
  <dcterms:created xsi:type="dcterms:W3CDTF">2024-10-21T09:42:30Z</dcterms:created>
  <dcterms:modified xsi:type="dcterms:W3CDTF">2024-10-23T10:09:40Z</dcterms:modified>
</cp:coreProperties>
</file>