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4" r:id="rId8"/>
    <p:sldId id="262" r:id="rId9"/>
    <p:sldId id="265" r:id="rId10"/>
    <p:sldId id="263" r:id="rId11"/>
    <p:sldId id="266" r:id="rId12"/>
    <p:sldId id="267" r:id="rId13"/>
    <p:sldId id="268" r:id="rId14"/>
    <p:sldId id="269" r:id="rId15"/>
    <p:sldId id="270" r:id="rId16"/>
    <p:sldId id="275" r:id="rId17"/>
    <p:sldId id="273" r:id="rId18"/>
    <p:sldId id="274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 r="50943"/>
          <a:stretch>
            <a:fillRect/>
          </a:stretch>
        </p:blipFill>
        <p:spPr bwMode="auto">
          <a:xfrm>
            <a:off x="428596" y="214290"/>
            <a:ext cx="123825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/>
          <p:cNvPicPr/>
          <p:nvPr/>
        </p:nvPicPr>
        <p:blipFill>
          <a:blip r:embed="rId2"/>
          <a:srcRect l="50189"/>
          <a:stretch>
            <a:fillRect/>
          </a:stretch>
        </p:blipFill>
        <p:spPr bwMode="auto">
          <a:xfrm>
            <a:off x="7572396" y="285728"/>
            <a:ext cx="12573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14480" y="214290"/>
            <a:ext cx="571504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7055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БАЗОВАЯ ПРОФЕССИОНАЛЬНАЯ ОБРАЗОВАТЕЛЬНАЯ ОРГАНИЗАЦИЯ,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7055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обеспечивающая поддержку региональных систем инклюзивного профессионального образования Тверской области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670550" algn="l"/>
              </a:tabLs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Государственное бюджетное профессиональное образовательное учреждение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1428736"/>
            <a:ext cx="66437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670550" algn="l"/>
              </a:tabLs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«Торжокский педагогический колледж им. Ф.В. </a:t>
            </a:r>
            <a:r>
              <a:rPr lang="ru-RU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Бадюлина</a:t>
            </a: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2285992"/>
            <a:ext cx="7143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670550" algn="l"/>
              </a:tabLst>
            </a:pPr>
            <a:r>
              <a:rPr lang="ru-RU" sz="6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Атлас доступных профессий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670550" algn="l"/>
              </a:tabLst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670550" algn="l"/>
              </a:tabLst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Региональный опыт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670550" algn="l"/>
              </a:tabLst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Тверской области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0"/>
            <a:ext cx="8858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43.02.15 Поварское и кондитерское дело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3571876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ГБПОУ «Кимрский колледж»</a:t>
            </a:r>
            <a:endParaRPr lang="ru-RU" sz="2400" dirty="0" smtClean="0"/>
          </a:p>
          <a:p>
            <a:r>
              <a:rPr lang="ru-RU" sz="2400" i="1" dirty="0" smtClean="0"/>
              <a:t>ГБПОУ «Тверской колледж сервиса и туризма»</a:t>
            </a:r>
            <a:endParaRPr lang="ru-RU" sz="2400" dirty="0" smtClean="0"/>
          </a:p>
          <a:p>
            <a:r>
              <a:rPr lang="ru-RU" sz="2400" i="1" dirty="0" smtClean="0"/>
              <a:t>ГБПОУ «Тверской торгово-экономический колледж»</a:t>
            </a:r>
            <a:endParaRPr lang="ru-RU" sz="2400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0502" y="3571876"/>
            <a:ext cx="1333498" cy="11530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85720" y="4572008"/>
            <a:ext cx="8858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 </a:t>
            </a:r>
            <a:r>
              <a:rPr lang="ru-RU" sz="2400" b="1" dirty="0" smtClean="0"/>
              <a:t>43.01.09 Повар, кондитер</a:t>
            </a:r>
            <a:endParaRPr lang="ru-RU" sz="2400" b="1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1940" y="5500702"/>
            <a:ext cx="1262060" cy="10913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214282" y="4919008"/>
            <a:ext cx="84296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/>
              <a:t>ГБПОУ «</a:t>
            </a:r>
            <a:r>
              <a:rPr lang="ru-RU" sz="2000" i="1" dirty="0" err="1" smtClean="0"/>
              <a:t>Бежецкий</a:t>
            </a:r>
            <a:r>
              <a:rPr lang="ru-RU" sz="2000" i="1" dirty="0" smtClean="0"/>
              <a:t> промышленно-экономический колледж»</a:t>
            </a:r>
            <a:endParaRPr lang="ru-RU" sz="2000" dirty="0" smtClean="0"/>
          </a:p>
          <a:p>
            <a:r>
              <a:rPr lang="ru-RU" sz="2000" i="1" dirty="0" smtClean="0"/>
              <a:t>ГБПОУ «</a:t>
            </a:r>
            <a:r>
              <a:rPr lang="ru-RU" sz="2000" i="1" dirty="0" err="1" smtClean="0"/>
              <a:t>Кашинский</a:t>
            </a:r>
            <a:r>
              <a:rPr lang="ru-RU" sz="2000" i="1" dirty="0" smtClean="0"/>
              <a:t> колледж»</a:t>
            </a:r>
            <a:endParaRPr lang="ru-RU" sz="2000" dirty="0" smtClean="0"/>
          </a:p>
          <a:p>
            <a:r>
              <a:rPr lang="ru-RU" sz="2000" i="1" dirty="0" smtClean="0"/>
              <a:t>ГБПОУ «Конаковский колледж»</a:t>
            </a:r>
            <a:endParaRPr lang="ru-RU" sz="2000" dirty="0" smtClean="0"/>
          </a:p>
          <a:p>
            <a:r>
              <a:rPr lang="ru-RU" sz="2000" i="1" dirty="0" smtClean="0"/>
              <a:t>ГБПОУ «</a:t>
            </a:r>
            <a:r>
              <a:rPr lang="ru-RU" sz="2000" i="1" dirty="0" err="1" smtClean="0"/>
              <a:t>Осташковский</a:t>
            </a:r>
            <a:r>
              <a:rPr lang="ru-RU" sz="2000" i="1" dirty="0" smtClean="0"/>
              <a:t> колледж»</a:t>
            </a:r>
            <a:endParaRPr lang="ru-RU" sz="2000" dirty="0" smtClean="0"/>
          </a:p>
          <a:p>
            <a:r>
              <a:rPr lang="ru-RU" sz="2000" i="1" dirty="0" smtClean="0"/>
              <a:t>ГБПОУ «Ржевский технологический колледж»</a:t>
            </a:r>
            <a:endParaRPr lang="ru-RU" sz="2000" dirty="0" smtClean="0"/>
          </a:p>
          <a:p>
            <a:r>
              <a:rPr lang="ru-RU" sz="2000" i="1" dirty="0" smtClean="0"/>
              <a:t>ГБПОУ «Ржевский колледж им. Н.В. Петровского»</a:t>
            </a:r>
            <a:endParaRPr lang="ru-RU" sz="20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0042"/>
            <a:ext cx="9144000" cy="3085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285728"/>
            <a:ext cx="8858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09.02.01 Компьютерные системы и комплексы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4572008"/>
            <a:ext cx="84296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ГБПОУ «Тверской колледж им. А.Н. Коняева»</a:t>
            </a:r>
          </a:p>
          <a:p>
            <a:r>
              <a:rPr lang="ru-RU" sz="2400" i="1" dirty="0" smtClean="0"/>
              <a:t>ГБПОУ «</a:t>
            </a:r>
            <a:r>
              <a:rPr lang="ru-RU" sz="2400" i="1" dirty="0" err="1" smtClean="0"/>
              <a:t>Бежецкий</a:t>
            </a:r>
            <a:r>
              <a:rPr lang="ru-RU" sz="2400" i="1" dirty="0" smtClean="0"/>
              <a:t> промышленно-экономический колледж»</a:t>
            </a:r>
            <a:endParaRPr lang="ru-RU" sz="2400" dirty="0" smtClean="0"/>
          </a:p>
          <a:p>
            <a:r>
              <a:rPr lang="ru-RU" sz="2400" i="1" dirty="0" smtClean="0"/>
              <a:t>ГБПОУ «Ржевский колледж»</a:t>
            </a:r>
            <a:endParaRPr lang="ru-RU" sz="2400" dirty="0" smtClean="0"/>
          </a:p>
          <a:p>
            <a:r>
              <a:rPr lang="ru-RU" sz="2400" i="1" dirty="0" smtClean="0"/>
              <a:t>ГБПОУ «Савеловский колледж»</a:t>
            </a:r>
            <a:endParaRPr lang="ru-RU" sz="2400" dirty="0" smtClean="0"/>
          </a:p>
          <a:p>
            <a:r>
              <a:rPr lang="ru-RU" sz="2400" i="1" dirty="0" smtClean="0"/>
              <a:t>ГБПОУ «Тверской химико-технологический колледж»</a:t>
            </a:r>
            <a:endParaRPr lang="ru-RU" sz="2400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0992" y="5000636"/>
            <a:ext cx="1143008" cy="9883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563" y="857232"/>
            <a:ext cx="9061437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8582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43.02.14 Гостиничное дело / </a:t>
            </a:r>
          </a:p>
          <a:p>
            <a:pPr algn="ctr"/>
            <a:r>
              <a:rPr lang="ru-RU" sz="2800" dirty="0" smtClean="0"/>
              <a:t>43.02.11 Гостиничный сервис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4214818"/>
            <a:ext cx="84296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ГБПОУ «Тверской колледж сервиса и туризма»</a:t>
            </a:r>
          </a:p>
          <a:p>
            <a:r>
              <a:rPr lang="ru-RU" sz="2400" i="1" dirty="0" smtClean="0"/>
              <a:t>ГБПОУ «Конаковский колледж»</a:t>
            </a:r>
          </a:p>
          <a:p>
            <a:r>
              <a:rPr lang="ru-RU" sz="2400" i="1" dirty="0" smtClean="0"/>
              <a:t>ГБПОУ «Торжокский государственный промышленно-гуманитарный колледж»</a:t>
            </a:r>
          </a:p>
          <a:p>
            <a:pPr lvl="0"/>
            <a:r>
              <a:rPr lang="ru-RU" sz="24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</a:t>
            </a:r>
            <a:r>
              <a:rPr lang="ru-RU" sz="24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Западнодвинский</a:t>
            </a:r>
            <a:r>
              <a:rPr lang="ru-RU" sz="24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технологический колледж им. И.А. Ковалева»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ru-RU" sz="2400" i="1" dirty="0" smtClean="0"/>
          </a:p>
          <a:p>
            <a:endParaRPr lang="ru-RU" sz="2400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0992" y="5000636"/>
            <a:ext cx="1143008" cy="9883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44456" y="857232"/>
            <a:ext cx="9188456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8582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23.02.07 Техническое обслуживание и ремонт автотранспортных средств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3929066"/>
            <a:ext cx="84296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ГБПОУ «Тверской политехнический колледж» (РУМЦ)</a:t>
            </a:r>
            <a:endParaRPr lang="ru-RU" sz="2400" dirty="0" smtClean="0"/>
          </a:p>
          <a:p>
            <a:r>
              <a:rPr lang="ru-RU" sz="2400" i="1" dirty="0" smtClean="0"/>
              <a:t>ГБПОУ «</a:t>
            </a:r>
            <a:r>
              <a:rPr lang="ru-RU" sz="2400" i="1" dirty="0" err="1" smtClean="0"/>
              <a:t>Вышневолоцкий</a:t>
            </a:r>
            <a:r>
              <a:rPr lang="ru-RU" sz="2400" i="1" dirty="0" smtClean="0"/>
              <a:t> колледж»</a:t>
            </a:r>
            <a:endParaRPr lang="ru-RU" sz="2400" dirty="0" smtClean="0"/>
          </a:p>
          <a:p>
            <a:r>
              <a:rPr lang="ru-RU" sz="2400" i="1" dirty="0" smtClean="0"/>
              <a:t>ГБПОУ «</a:t>
            </a:r>
            <a:r>
              <a:rPr lang="ru-RU" sz="2400" i="1" dirty="0" err="1" smtClean="0"/>
              <a:t>Западнодвинский</a:t>
            </a:r>
            <a:r>
              <a:rPr lang="ru-RU" sz="2400" i="1" dirty="0" smtClean="0"/>
              <a:t> технологический колледж им. И.А. Ковалева»</a:t>
            </a:r>
            <a:endParaRPr lang="ru-RU" sz="2400" dirty="0" smtClean="0"/>
          </a:p>
          <a:p>
            <a:r>
              <a:rPr lang="ru-RU" sz="2400" i="1" dirty="0" smtClean="0"/>
              <a:t>ГБПОУ «Краснохолмский колледж»</a:t>
            </a:r>
            <a:endParaRPr lang="ru-RU" sz="2400" dirty="0" smtClean="0"/>
          </a:p>
          <a:p>
            <a:r>
              <a:rPr lang="ru-RU" sz="2400" i="1" dirty="0" smtClean="0"/>
              <a:t>ФГБОУ «Колледж </a:t>
            </a:r>
            <a:r>
              <a:rPr lang="ru-RU" sz="2400" i="1" dirty="0" err="1" smtClean="0"/>
              <a:t>Росрезерва</a:t>
            </a:r>
            <a:r>
              <a:rPr lang="ru-RU" sz="2400" i="1" dirty="0" smtClean="0"/>
              <a:t>»</a:t>
            </a:r>
            <a:endParaRPr lang="ru-RU" sz="2400" dirty="0" smtClean="0"/>
          </a:p>
          <a:p>
            <a:r>
              <a:rPr lang="ru-RU" sz="2400" i="1" dirty="0" smtClean="0"/>
              <a:t>ГБПОУ «Тверской колледж им. А.Н. Коняева»</a:t>
            </a:r>
            <a:endParaRPr lang="ru-RU" sz="2400" dirty="0" smtClean="0"/>
          </a:p>
          <a:p>
            <a:r>
              <a:rPr lang="ru-RU" sz="2400" i="1" dirty="0" smtClean="0"/>
              <a:t>ГБПОУ «Тверской колледж транспорта и сервиса»</a:t>
            </a:r>
            <a:endParaRPr lang="ru-RU" sz="2400" dirty="0" smtClean="0"/>
          </a:p>
          <a:p>
            <a:endParaRPr lang="ru-RU" sz="2400" i="1" dirty="0" smtClean="0"/>
          </a:p>
          <a:p>
            <a:endParaRPr lang="ru-RU" sz="2400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0992" y="5000636"/>
            <a:ext cx="1143008" cy="9883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857232"/>
            <a:ext cx="8643998" cy="310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8582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43.02.16 Туризм и гостеприимство/</a:t>
            </a:r>
          </a:p>
          <a:p>
            <a:pPr algn="ctr"/>
            <a:r>
              <a:rPr lang="ru-RU" sz="2800" dirty="0" smtClean="0"/>
              <a:t>43.02.10 Туризм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4643446"/>
            <a:ext cx="84296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/>
              <a:t>ГБПОУ «Конаковский колледж»</a:t>
            </a:r>
            <a:endParaRPr lang="ru-RU" sz="2000" dirty="0" smtClean="0"/>
          </a:p>
          <a:p>
            <a:r>
              <a:rPr lang="ru-RU" sz="2000" i="1" dirty="0" smtClean="0"/>
              <a:t>ГБПОУ «</a:t>
            </a:r>
            <a:r>
              <a:rPr lang="ru-RU" sz="2000" i="1" dirty="0" err="1" smtClean="0"/>
              <a:t>Западнодвинский</a:t>
            </a:r>
            <a:r>
              <a:rPr lang="ru-RU" sz="2000" i="1" dirty="0" smtClean="0"/>
              <a:t> технологический колледж им. И.А. Ковалева»</a:t>
            </a:r>
            <a:endParaRPr lang="ru-RU" sz="2000" dirty="0" smtClean="0"/>
          </a:p>
          <a:p>
            <a:r>
              <a:rPr lang="ru-RU" sz="2000" i="1" dirty="0" smtClean="0"/>
              <a:t>ГБПОУ «Ржевский технологический колледж»</a:t>
            </a:r>
            <a:endParaRPr lang="ru-RU" sz="2000" dirty="0" smtClean="0"/>
          </a:p>
          <a:p>
            <a:r>
              <a:rPr lang="ru-RU" sz="2000" i="1" dirty="0" smtClean="0"/>
              <a:t>ГБПОУ «Тверской колледж сервиса и туризма»</a:t>
            </a:r>
            <a:endParaRPr lang="ru-RU" sz="2000" dirty="0" smtClean="0"/>
          </a:p>
          <a:p>
            <a:r>
              <a:rPr lang="ru-RU" sz="2000" i="1" dirty="0" smtClean="0"/>
              <a:t>ГБПОУ «Тверской торгово-экономический колледж»</a:t>
            </a:r>
          </a:p>
          <a:p>
            <a:r>
              <a:rPr lang="ru-RU" sz="2000" i="1" dirty="0" smtClean="0"/>
              <a:t>ГБПОУ «</a:t>
            </a:r>
            <a:r>
              <a:rPr lang="ru-RU" sz="2000" i="1" dirty="0" err="1" smtClean="0"/>
              <a:t>Бежецкий</a:t>
            </a:r>
            <a:r>
              <a:rPr lang="ru-RU" sz="2000" i="1" dirty="0" smtClean="0"/>
              <a:t> колледж им. А.М. Переслегина»</a:t>
            </a:r>
            <a:endParaRPr lang="ru-RU" sz="2000" dirty="0" smtClean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0992" y="5214950"/>
            <a:ext cx="1143008" cy="9883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31"/>
            <a:ext cx="9144000" cy="3794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858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15.01.05 Сварщик 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3441680"/>
            <a:ext cx="8286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ГБПОУ «Тверской политехнический колледж» (РУМЦ)</a:t>
            </a:r>
            <a:endParaRPr lang="ru-RU" dirty="0" smtClean="0"/>
          </a:p>
          <a:p>
            <a:r>
              <a:rPr lang="ru-RU" i="1" dirty="0" smtClean="0"/>
              <a:t>ГБПОУ «</a:t>
            </a:r>
            <a:r>
              <a:rPr lang="ru-RU" i="1" dirty="0" err="1" smtClean="0"/>
              <a:t>Вышневолоцкий</a:t>
            </a:r>
            <a:r>
              <a:rPr lang="ru-RU" i="1" dirty="0" smtClean="0"/>
              <a:t> колледж»</a:t>
            </a:r>
            <a:endParaRPr lang="ru-RU" dirty="0" smtClean="0"/>
          </a:p>
          <a:p>
            <a:r>
              <a:rPr lang="ru-RU" i="1" dirty="0" smtClean="0"/>
              <a:t>ГБПОУ «</a:t>
            </a:r>
            <a:r>
              <a:rPr lang="ru-RU" i="1" dirty="0" err="1" smtClean="0"/>
              <a:t>Осташковский</a:t>
            </a:r>
            <a:r>
              <a:rPr lang="ru-RU" i="1" dirty="0" smtClean="0"/>
              <a:t> колледж»</a:t>
            </a:r>
            <a:endParaRPr lang="ru-RU" dirty="0" smtClean="0"/>
          </a:p>
          <a:p>
            <a:r>
              <a:rPr lang="ru-RU" i="1" dirty="0" smtClean="0"/>
              <a:t>ГБПОУ «Тверской колледж им. П.А. </a:t>
            </a:r>
            <a:r>
              <a:rPr lang="ru-RU" i="1" dirty="0" err="1" smtClean="0"/>
              <a:t>Кайкова</a:t>
            </a:r>
            <a:r>
              <a:rPr lang="ru-RU" i="1" dirty="0" smtClean="0"/>
              <a:t>»</a:t>
            </a:r>
            <a:endParaRPr lang="ru-RU" dirty="0" smtClean="0"/>
          </a:p>
          <a:p>
            <a:r>
              <a:rPr lang="ru-RU" i="1" dirty="0" smtClean="0"/>
              <a:t>ГБПОУ «Ржевский технологический колледж»</a:t>
            </a:r>
            <a:endParaRPr lang="ru-RU" dirty="0" smtClean="0"/>
          </a:p>
          <a:p>
            <a:r>
              <a:rPr lang="ru-RU" i="1" dirty="0" smtClean="0"/>
              <a:t>ГБПОУ «Ржевский колледж им. Н.В. Петровского»</a:t>
            </a:r>
            <a:endParaRPr lang="ru-RU" dirty="0" smtClean="0"/>
          </a:p>
          <a:p>
            <a:r>
              <a:rPr lang="ru-RU" i="1" dirty="0" smtClean="0"/>
              <a:t>ГБПОУ «Кимрский колледж»</a:t>
            </a:r>
            <a:endParaRPr lang="ru-RU" dirty="0" smtClean="0"/>
          </a:p>
          <a:p>
            <a:r>
              <a:rPr lang="ru-RU" i="1" dirty="0" smtClean="0"/>
              <a:t>ГБПОУ «</a:t>
            </a:r>
            <a:r>
              <a:rPr lang="ru-RU" i="1" dirty="0" err="1" smtClean="0"/>
              <a:t>Нелидовский</a:t>
            </a:r>
            <a:r>
              <a:rPr lang="ru-RU" i="1" dirty="0" smtClean="0"/>
              <a:t> колледж»</a:t>
            </a:r>
            <a:endParaRPr lang="ru-RU" dirty="0" smtClean="0"/>
          </a:p>
          <a:p>
            <a:r>
              <a:rPr lang="ru-RU" i="1" dirty="0" smtClean="0"/>
              <a:t>ГБПОУ «</a:t>
            </a:r>
            <a:r>
              <a:rPr lang="ru-RU" i="1" dirty="0" err="1" smtClean="0"/>
              <a:t>Бежецкий</a:t>
            </a:r>
            <a:r>
              <a:rPr lang="ru-RU" i="1" dirty="0" smtClean="0"/>
              <a:t> промышленно-экономический колледж»</a:t>
            </a:r>
            <a:endParaRPr lang="ru-RU" dirty="0" smtClean="0"/>
          </a:p>
          <a:p>
            <a:r>
              <a:rPr lang="ru-RU" i="1" dirty="0" smtClean="0"/>
              <a:t>ГБПОУ «</a:t>
            </a:r>
            <a:r>
              <a:rPr lang="ru-RU" i="1" dirty="0" err="1" smtClean="0"/>
              <a:t>Калязинский</a:t>
            </a:r>
            <a:r>
              <a:rPr lang="ru-RU" i="1" dirty="0" smtClean="0"/>
              <a:t> колледж им. Н.М. Полежаева»</a:t>
            </a:r>
            <a:endParaRPr lang="ru-RU" dirty="0" smtClean="0"/>
          </a:p>
          <a:p>
            <a:r>
              <a:rPr lang="ru-RU" i="1" dirty="0" smtClean="0"/>
              <a:t>ГБПОУ «Конаковский колледж»</a:t>
            </a:r>
            <a:endParaRPr lang="ru-RU" dirty="0" smtClean="0"/>
          </a:p>
          <a:p>
            <a:r>
              <a:rPr lang="ru-RU" i="1" dirty="0" smtClean="0"/>
              <a:t>ГБПОУ «</a:t>
            </a:r>
            <a:r>
              <a:rPr lang="ru-RU" i="1" dirty="0" err="1" smtClean="0"/>
              <a:t>Кувшиновский</a:t>
            </a:r>
            <a:r>
              <a:rPr lang="ru-RU" i="1" dirty="0" smtClean="0"/>
              <a:t> колледж»</a:t>
            </a:r>
            <a:endParaRPr lang="ru-RU" dirty="0" smtClean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96" y="4143380"/>
            <a:ext cx="1143008" cy="9883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32903"/>
            <a:ext cx="7572428" cy="2937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0"/>
            <a:ext cx="8858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ТОП-10 профессий для лиц с интеллектуальными нарушениями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1142984"/>
            <a:ext cx="9144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16675 Повар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</a:t>
            </a:r>
            <a:r>
              <a:rPr lang="ru-RU" sz="2400" i="1" dirty="0" err="1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Бежецкий</a:t>
            </a: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промышленно-экономический колледж»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</a:t>
            </a:r>
            <a:r>
              <a:rPr lang="ru-RU" sz="2400" i="1" dirty="0" err="1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Вышневолоцкий</a:t>
            </a: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колледж»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</a:t>
            </a:r>
            <a:r>
              <a:rPr lang="ru-RU" sz="2400" i="1" dirty="0" err="1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Западнодвинский</a:t>
            </a: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технологический колледж им. И.А. Ковалева»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«Ржевский колледж им. Н.В. Петровского»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400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400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13450 Маляр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</a:t>
            </a:r>
            <a:r>
              <a:rPr lang="ru-RU" sz="2400" i="1" dirty="0" err="1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Вышневолоцкий</a:t>
            </a: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колледж»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</a:t>
            </a:r>
            <a:r>
              <a:rPr lang="ru-RU" sz="2400" i="1" dirty="0" err="1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Калязинский</a:t>
            </a: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колледж им. Н.М. Полежаева»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«Тверской колледж им. П.А. </a:t>
            </a:r>
            <a:r>
              <a:rPr lang="ru-RU" sz="2400" i="1" dirty="0" err="1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Кайкова</a:t>
            </a: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</a:t>
            </a:r>
            <a:r>
              <a:rPr lang="ru-RU" sz="2400" i="1" dirty="0" err="1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Удомельский</a:t>
            </a: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колледж»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400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400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0"/>
            <a:ext cx="8858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ТОП-10 профессий 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лиц с интеллектуальными нарушениями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1142984"/>
            <a:ext cx="9144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11695 Горничные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«Тверской колледж сервиса и туризма»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11583 Вышивальщица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«Торжокский педагогический колледж им. Ф.В. </a:t>
            </a:r>
            <a:r>
              <a:rPr lang="ru-RU" sz="2400" i="1" dirty="0" err="1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Бадюлина</a:t>
            </a: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19601 Швея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«Торжокский педагогический колледж им. Ф.В. </a:t>
            </a:r>
            <a:r>
              <a:rPr lang="ru-RU" sz="2400" i="1" dirty="0" err="1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Бадюлина</a:t>
            </a: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</a:t>
            </a: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17530 Рабочий зелёного строительства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</a:t>
            </a:r>
            <a:r>
              <a:rPr lang="ru-RU" sz="2400" i="1" dirty="0" err="1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Калязинский</a:t>
            </a: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колледж им. Н.М. Полежаева»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18511 Слесарь по ремонту автомобиля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</a:t>
            </a:r>
            <a:r>
              <a:rPr lang="ru-RU" sz="2400" i="1" dirty="0" err="1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Калязинский</a:t>
            </a: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колледж им. Н.М. Полежаева»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400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0"/>
            <a:ext cx="8858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ТОП-10 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профессий для лиц с интеллектуальными нарушениями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1142984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19520 Художник росписи по дереву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«Тверской полиграфический колледж»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17544 Рабочий по комплексному обслуживанию и ремонту зданий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</a:t>
            </a:r>
            <a:r>
              <a:rPr lang="ru-RU" sz="2400" i="1" dirty="0" err="1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Кувшиновский</a:t>
            </a: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колледж»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rgbClr val="C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19293 Укладчик-упаковщик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</a:t>
            </a:r>
            <a:r>
              <a:rPr lang="ru-RU" sz="2400" i="1" dirty="0" err="1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Осташковский</a:t>
            </a: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колледж»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400" i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42852"/>
            <a:ext cx="8858280" cy="9156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Работодатели, трудоустраивающие выпускников с ОВЗ и инвалидностью, в том числе и лиц с интеллектуальными нарушениями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9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ООО «Статус-Фактор»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9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ООО «Вертикаль»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9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ООО «Торжокские золотошвеи»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9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ЗАО «Тверские узоры»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9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ЗАО «Торжокская обувная фабрика»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9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ОАО «Тверской вагоностроительный завод»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9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АО «ВНИИСВ» 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9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Межрайонная инспекция Федеральной налоговой службы №2 по Тверской области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9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ЗАО «Хлеб»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9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ОАО «Волжский пекарь»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9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АО «</a:t>
            </a:r>
            <a:r>
              <a:rPr lang="ru-RU" sz="1900" dirty="0" err="1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Максатихинский</a:t>
            </a:r>
            <a:r>
              <a:rPr lang="ru-RU" sz="19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маслодельный завод»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9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АО НИИИТ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9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НОРД Авто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9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ООО «АВТОМОБИЛЬ»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900" dirty="0" err="1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ТверьСтроймаш</a:t>
            </a:r>
            <a:endParaRPr lang="ru-RU" sz="19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9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ООО «</a:t>
            </a:r>
            <a:r>
              <a:rPr lang="ru-RU" sz="1900" dirty="0" err="1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Монтажспецстрой</a:t>
            </a:r>
            <a:r>
              <a:rPr lang="ru-RU" sz="19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9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Гостиницы, базы отдыха Тверской области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9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Образовательные организации Тверской области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algn="ctr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algn="ctr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142984"/>
            <a:ext cx="62103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/>
          <p:nvPr/>
        </p:nvPicPr>
        <p:blipFill>
          <a:blip r:embed="rId3"/>
          <a:srcRect r="50943"/>
          <a:stretch>
            <a:fillRect/>
          </a:stretch>
        </p:blipFill>
        <p:spPr bwMode="auto">
          <a:xfrm>
            <a:off x="428596" y="214290"/>
            <a:ext cx="123825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/>
          <p:cNvPicPr/>
          <p:nvPr/>
        </p:nvPicPr>
        <p:blipFill>
          <a:blip r:embed="rId3"/>
          <a:srcRect l="50189"/>
          <a:stretch>
            <a:fillRect/>
          </a:stretch>
        </p:blipFill>
        <p:spPr bwMode="auto">
          <a:xfrm>
            <a:off x="7572396" y="285728"/>
            <a:ext cx="12573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 r="50943"/>
          <a:stretch>
            <a:fillRect/>
          </a:stretch>
        </p:blipFill>
        <p:spPr bwMode="auto">
          <a:xfrm>
            <a:off x="357158" y="0"/>
            <a:ext cx="107157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/>
          <p:cNvPicPr/>
          <p:nvPr/>
        </p:nvPicPr>
        <p:blipFill>
          <a:blip r:embed="rId2"/>
          <a:srcRect l="50189"/>
          <a:stretch>
            <a:fillRect/>
          </a:stretch>
        </p:blipFill>
        <p:spPr bwMode="auto">
          <a:xfrm>
            <a:off x="7786710" y="0"/>
            <a:ext cx="1185862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500166" y="0"/>
            <a:ext cx="62865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670550" algn="l"/>
              </a:tabLst>
            </a:pPr>
            <a:r>
              <a:rPr lang="ru-RU" sz="15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Перечень профессиональных образовательных организаций Тверской области, ведущих подготовку по наиболее востребованным на рынке труда Тверской области, новым и перспективными профессиям среднего профессионального образования на 2024-2028 годы</a:t>
            </a:r>
            <a:endParaRPr lang="ru-RU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1214422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2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sng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«Торжокский педагогический колледж им. Ф.В. </a:t>
            </a:r>
            <a:r>
              <a:rPr kumimoji="0" lang="ru-RU" sz="1600" b="1" i="1" u="sng" strike="noStrike" cap="none" normalizeH="0" baseline="0" dirty="0" err="1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Бадюлина</a:t>
            </a:r>
            <a:r>
              <a:rPr kumimoji="0" lang="ru-RU" sz="1600" b="1" i="1" u="sng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 (БПОО)</a:t>
            </a:r>
            <a:endParaRPr kumimoji="0" lang="ru-RU" sz="16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b="1" i="1" u="sng" dirty="0" smtClean="0">
                <a:solidFill>
                  <a:srgbClr val="24406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«Тверской политехнический колледж» (РУМЦ)</a:t>
            </a:r>
            <a:endParaRPr lang="ru-RU" sz="1600" b="1" u="sng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Бежецкий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промышленно-экономический колледж»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1600" b="1" i="1" dirty="0" smtClean="0">
                <a:solidFill>
                  <a:srgbClr val="244061"/>
                </a:solidFill>
                <a:latin typeface="Calibri" pitchFamily="34" charset="0"/>
                <a:cs typeface="Times New Roman" pitchFamily="18" charset="0"/>
              </a:rPr>
              <a:t>ГБПОУ «</a:t>
            </a:r>
            <a:r>
              <a:rPr lang="ru-RU" sz="1600" b="1" i="1" dirty="0" err="1" smtClean="0">
                <a:solidFill>
                  <a:srgbClr val="244061"/>
                </a:solidFill>
                <a:latin typeface="Calibri" pitchFamily="34" charset="0"/>
                <a:cs typeface="Times New Roman" pitchFamily="18" charset="0"/>
              </a:rPr>
              <a:t>Бежецкий</a:t>
            </a:r>
            <a:r>
              <a:rPr lang="ru-RU" sz="1600" b="1" i="1" dirty="0" smtClean="0">
                <a:solidFill>
                  <a:srgbClr val="244061"/>
                </a:solidFill>
                <a:latin typeface="Calibri" pitchFamily="34" charset="0"/>
                <a:cs typeface="Times New Roman" pitchFamily="18" charset="0"/>
              </a:rPr>
              <a:t> колледж им. А. М. Переслегина»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Вышневолоцкий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колледж»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Западнодвинский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технологический колледж им. И.А. Ковалева»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Калязинский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колледж им. Н.М. Полежаева»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Кашинский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колледж»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«Кимрский колледж»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«Конаковский колледж»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«Краснохолмский колледж»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Кувшиновский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колледж»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Нелидовский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колледж»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Осташковский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колледж»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«Ржевский колледж им. Н.В. Петровского»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«Ржевский колледж»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«Ржевский технологический колледж»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«Савеловский колледж»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«Тверской колледж им. А.Н. Коняева»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«Тверской колледж им. П.А.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Кайкова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«Тверской колледж сервиса и туризма»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«Тверской колледж транспорта и сервиса»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«Тверской промышленно-экономический колледж»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«Тверской торгово-экономический колледж»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«Тверской химико-технологический колледж»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1600" b="1" i="1" dirty="0" smtClean="0">
                <a:solidFill>
                  <a:srgbClr val="244061"/>
                </a:solidFill>
                <a:latin typeface="Calibri" pitchFamily="34" charset="0"/>
                <a:cs typeface="Times New Roman" pitchFamily="18" charset="0"/>
              </a:rPr>
              <a:t>ГБПОУ «Торжокский государственный промышленно-гуманитарный колледж»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ГБПОУ Конаковский колледж»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ФГБОУ «Колледж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Росрезерва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2908"/>
            <a:ext cx="9031112" cy="6510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142976" y="5572140"/>
            <a:ext cx="2143140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https://torped.1mcg.ru/</a:t>
            </a:r>
            <a:endParaRPr lang="ru-RU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6661" y="0"/>
            <a:ext cx="933731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0"/>
            <a:ext cx="8858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ТОП профессий / специальностей, востребованных у региональных работодателей</a:t>
            </a:r>
            <a:endParaRPr lang="ru-RU" sz="32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071547"/>
          <a:ext cx="8715436" cy="5667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0726"/>
                <a:gridCol w="3214710"/>
              </a:tblGrid>
              <a:tr h="34961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Наименование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Средняя</a:t>
                      </a:r>
                      <a:r>
                        <a:rPr lang="ru-RU" sz="2000" baseline="0" dirty="0" smtClean="0"/>
                        <a:t> заработная плата</a:t>
                      </a:r>
                      <a:endParaRPr lang="ru-RU" sz="2000" dirty="0"/>
                    </a:p>
                  </a:txBody>
                  <a:tcPr/>
                </a:tc>
              </a:tr>
              <a:tr h="7866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Информационные системы и программирование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30 тыс. рублей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392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Поварское и кондитерское дело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24 тыс. рублей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370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Повар, кондитер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24 тыс. рублей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370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Компьютерные системы и комплексы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24 тыс. рублей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51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Вышивальщица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21 тыс. рублей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370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Гостиничное дело / Гостиничный сервис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24 тыс. рублей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862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Сварщик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35 тыс. рублей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370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Туризм и гостеприимство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 Туризм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24 тыс. рублей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0968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Техническое обслуживание и ремонт автотранспортных средств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32 тыс. рублей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928802"/>
            <a:ext cx="88582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b="1" dirty="0" smtClean="0"/>
          </a:p>
          <a:p>
            <a:pPr algn="ctr"/>
            <a:r>
              <a:rPr lang="ru-RU" sz="3200" b="1" dirty="0" smtClean="0"/>
              <a:t>09.02.07 </a:t>
            </a:r>
          </a:p>
          <a:p>
            <a:pPr algn="ctr"/>
            <a:r>
              <a:rPr lang="ru-RU" sz="3200" b="1" dirty="0" smtClean="0"/>
              <a:t>Информационные системы и программирование</a:t>
            </a:r>
            <a:endParaRPr lang="ru-RU" sz="32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2714620"/>
            <a:ext cx="8429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357166"/>
            <a:ext cx="84296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Самая популярная профессия</a:t>
            </a:r>
            <a:endParaRPr lang="ru-RU" sz="3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9558" y="2867020"/>
            <a:ext cx="8429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/>
          </a:p>
        </p:txBody>
      </p:sp>
      <p:sp>
        <p:nvSpPr>
          <p:cNvPr id="9" name="5-конечная звезда 8"/>
          <p:cNvSpPr/>
          <p:nvPr/>
        </p:nvSpPr>
        <p:spPr>
          <a:xfrm>
            <a:off x="1714480" y="1000108"/>
            <a:ext cx="785818" cy="714380"/>
          </a:xfrm>
          <a:prstGeom prst="star5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4357686" y="1000108"/>
            <a:ext cx="785818" cy="714380"/>
          </a:xfrm>
          <a:prstGeom prst="star5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5-конечная звезда 10"/>
          <p:cNvSpPr/>
          <p:nvPr/>
        </p:nvSpPr>
        <p:spPr>
          <a:xfrm>
            <a:off x="6929454" y="1000108"/>
            <a:ext cx="785818" cy="714380"/>
          </a:xfrm>
          <a:prstGeom prst="star5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0"/>
            <a:ext cx="88582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09.02.07 Информационные системы и программирование</a:t>
            </a:r>
            <a:endParaRPr lang="ru-RU" sz="28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4000504"/>
            <a:ext cx="84296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ГБПОУ «</a:t>
            </a:r>
            <a:r>
              <a:rPr lang="ru-RU" sz="2400" b="1" i="1" dirty="0" err="1" smtClean="0"/>
              <a:t>Бежецкий</a:t>
            </a:r>
            <a:r>
              <a:rPr lang="ru-RU" sz="2400" b="1" i="1" dirty="0" smtClean="0"/>
              <a:t> промышленно-экономический колледж»</a:t>
            </a:r>
            <a:endParaRPr lang="ru-RU" sz="2400" dirty="0" smtClean="0"/>
          </a:p>
          <a:p>
            <a:r>
              <a:rPr lang="ru-RU" sz="2400" b="1" i="1" dirty="0" smtClean="0"/>
              <a:t>ГБПОУ «</a:t>
            </a:r>
            <a:r>
              <a:rPr lang="ru-RU" sz="2400" b="1" i="1" dirty="0" err="1" smtClean="0"/>
              <a:t>Вышневолоцкий</a:t>
            </a:r>
            <a:r>
              <a:rPr lang="ru-RU" sz="2400" b="1" i="1" dirty="0" smtClean="0"/>
              <a:t> колледж»</a:t>
            </a:r>
            <a:endParaRPr lang="ru-RU" sz="2400" dirty="0" smtClean="0"/>
          </a:p>
          <a:p>
            <a:r>
              <a:rPr lang="ru-RU" sz="2400" b="1" i="1" dirty="0" smtClean="0"/>
              <a:t>ФГБОУ «Колледж </a:t>
            </a:r>
            <a:r>
              <a:rPr lang="ru-RU" sz="2400" b="1" i="1" dirty="0" err="1" smtClean="0"/>
              <a:t>Росрезерва</a:t>
            </a:r>
            <a:r>
              <a:rPr lang="ru-RU" sz="2400" b="1" i="1" dirty="0" smtClean="0"/>
              <a:t>»</a:t>
            </a:r>
            <a:endParaRPr lang="ru-RU" sz="2400" dirty="0" smtClean="0"/>
          </a:p>
          <a:p>
            <a:r>
              <a:rPr lang="ru-RU" sz="2400" b="1" i="1" dirty="0" smtClean="0"/>
              <a:t>ГБПОУ «</a:t>
            </a:r>
            <a:r>
              <a:rPr lang="ru-RU" sz="2400" b="1" i="1" dirty="0" err="1" smtClean="0"/>
              <a:t>Осташковский</a:t>
            </a:r>
            <a:r>
              <a:rPr lang="ru-RU" sz="2400" b="1" i="1" dirty="0" smtClean="0"/>
              <a:t> колледж»</a:t>
            </a:r>
            <a:endParaRPr lang="ru-RU" sz="2400" dirty="0" smtClean="0"/>
          </a:p>
          <a:p>
            <a:r>
              <a:rPr lang="ru-RU" sz="2400" b="1" i="1" dirty="0" smtClean="0"/>
              <a:t>ГБПОУ «Тверской колледж им. А.Н. Коняева»</a:t>
            </a:r>
            <a:endParaRPr lang="ru-RU" sz="2400" dirty="0" smtClean="0"/>
          </a:p>
          <a:p>
            <a:r>
              <a:rPr lang="ru-RU" sz="2400" b="1" i="1" dirty="0" smtClean="0"/>
              <a:t>ГБПОУ «Тверской промышленно-экономический колледж»</a:t>
            </a:r>
            <a:endParaRPr lang="ru-RU" sz="2400" dirty="0" smtClean="0"/>
          </a:p>
          <a:p>
            <a:r>
              <a:rPr lang="ru-RU" sz="2400" b="1" i="1" dirty="0" smtClean="0"/>
              <a:t>ГБПОУ «Тверской химико-технологический колледж»</a:t>
            </a:r>
            <a:endParaRPr lang="ru-RU" sz="2400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4572008"/>
            <a:ext cx="1143008" cy="9883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32"/>
            <a:ext cx="9144000" cy="3172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0"/>
            <a:ext cx="8858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b="1" dirty="0" smtClean="0"/>
          </a:p>
          <a:p>
            <a:pPr algn="ctr"/>
            <a:r>
              <a:rPr lang="ru-RU" sz="3200" b="1" dirty="0" smtClean="0"/>
              <a:t>29.01.19 Вышивальщица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4000504"/>
            <a:ext cx="72866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ГБПОУ «Торжокский педагогический колледж </a:t>
            </a:r>
          </a:p>
          <a:p>
            <a:r>
              <a:rPr lang="ru-RU" sz="2400" b="1" i="1" dirty="0" smtClean="0"/>
              <a:t>им. Ф.В. </a:t>
            </a:r>
            <a:r>
              <a:rPr lang="ru-RU" sz="2400" b="1" i="1" dirty="0" err="1" smtClean="0"/>
              <a:t>Бадюлина</a:t>
            </a:r>
            <a:r>
              <a:rPr lang="ru-RU" sz="2400" b="1" i="1" dirty="0" smtClean="0"/>
              <a:t>»</a:t>
            </a:r>
            <a:endParaRPr lang="ru-RU" sz="2400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4000504"/>
            <a:ext cx="1143008" cy="9883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453" y="1071546"/>
            <a:ext cx="9042547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1031</Words>
  <PresentationFormat>Экран (4:3)</PresentationFormat>
  <Paragraphs>183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ZiminaGS</dc:creator>
  <cp:lastModifiedBy>kab15</cp:lastModifiedBy>
  <cp:revision>14</cp:revision>
  <dcterms:created xsi:type="dcterms:W3CDTF">2024-10-21T09:42:30Z</dcterms:created>
  <dcterms:modified xsi:type="dcterms:W3CDTF">2024-10-23T10:09:40Z</dcterms:modified>
</cp:coreProperties>
</file>